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handoutMasterIdLst>
    <p:handoutMasterId r:id="rId15"/>
  </p:handoutMasterIdLst>
  <p:sldIdLst>
    <p:sldId id="264" r:id="rId2"/>
    <p:sldId id="256" r:id="rId3"/>
    <p:sldId id="257" r:id="rId4"/>
    <p:sldId id="265" r:id="rId5"/>
    <p:sldId id="258" r:id="rId6"/>
    <p:sldId id="259" r:id="rId7"/>
    <p:sldId id="268" r:id="rId8"/>
    <p:sldId id="260" r:id="rId9"/>
    <p:sldId id="261" r:id="rId10"/>
    <p:sldId id="262" r:id="rId11"/>
    <p:sldId id="269" r:id="rId12"/>
    <p:sldId id="263" r:id="rId13"/>
  </p:sldIdLst>
  <p:sldSz cx="10080625" cy="7559675"/>
  <p:notesSz cx="7559675" cy="10691813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59" autoAdjust="0"/>
    <p:restoredTop sz="86364" autoAdjust="0"/>
  </p:normalViewPr>
  <p:slideViewPr>
    <p:cSldViewPr>
      <p:cViewPr varScale="1">
        <p:scale>
          <a:sx n="66" d="100"/>
          <a:sy n="66" d="100"/>
        </p:scale>
        <p:origin x="-990" y="-114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252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sk-SK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Zástupný symbol dátumu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sk-SK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Zástupný symbol päty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sk-SK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Zástupný symbol čísla snímky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9BC3F46F-ABA8-4FC1-BB36-5B59D190AC8B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sk-SK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3664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Zástupný symbol poznámok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sk-SK"/>
          </a:p>
        </p:txBody>
      </p:sp>
      <p:sp>
        <p:nvSpPr>
          <p:cNvPr id="4" name="Zástupný symbol hlavičky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sk-SK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5" name="Zástupný symbol dátumu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sk-SK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6" name="Zástupný symbol päty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sk-SK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7" name="Zástupný symbol čísla snímky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sk-SK" sz="1400" kern="1200"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E4732699-FA24-4D47-B9C4-5DD244C99089}" type="slidenum">
              <a:rPr/>
              <a:pPr lvl="0"/>
              <a:t>‹#›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294163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sk-SK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4450" y="1027113"/>
            <a:ext cx="4933950" cy="3700462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Zástupný symbol poznámok 2"/>
          <p:cNvSpPr txBox="1">
            <a:spLocks noGrp="1"/>
          </p:cNvSpPr>
          <p:nvPr>
            <p:ph type="body" sz="quarter" idx="1"/>
          </p:nvPr>
        </p:nvSpPr>
        <p:spPr>
          <a:xfrm>
            <a:off x="1170000" y="5086440"/>
            <a:ext cx="5229000" cy="4107240"/>
          </a:xfrm>
        </p:spPr>
        <p:txBody>
          <a:bodyPr>
            <a:spAutoFit/>
          </a:bodyPr>
          <a:lstStyle/>
          <a:p>
            <a:endParaRPr lang="sk-SK" sz="2400">
              <a:solidFill>
                <a:srgbClr val="000000"/>
              </a:solidFill>
              <a:latin typeface="Thorndale" pitchFamily="18"/>
              <a:ea typeface="Arial Unicode MS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4732699-FA24-4D47-B9C4-5DD244C99089}" type="slidenum">
              <a:rPr lang="sk-SK" smtClean="0"/>
              <a:pPr lvl="0"/>
              <a:t>3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3992852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4732699-FA24-4D47-B9C4-5DD244C99089}" type="slidenum">
              <a:rPr lang="sk-SK" smtClean="0"/>
              <a:pPr lvl="0"/>
              <a:t>8</a:t>
            </a:fld>
            <a:endParaRPr lang="sk-SK"/>
          </a:p>
        </p:txBody>
      </p:sp>
    </p:spTree>
    <p:extLst>
      <p:ext uri="{BB962C8B-B14F-4D97-AF65-F5344CB8AC3E}">
        <p14:creationId xmlns="" xmlns:p14="http://schemas.microsoft.com/office/powerpoint/2010/main" val="1024243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6047" y="2348403"/>
            <a:ext cx="8568531" cy="1620430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094" y="4283818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5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057499" y="334236"/>
            <a:ext cx="2500906" cy="71099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554785" y="334236"/>
            <a:ext cx="7334704" cy="71099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300" y="4857795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96300" y="3204117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81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6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4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25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0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28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67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05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554789" y="1944167"/>
            <a:ext cx="4917805" cy="55000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640604" y="1944167"/>
            <a:ext cx="4917805" cy="5500013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816" indent="0">
              <a:buNone/>
              <a:defRPr sz="2200" b="1"/>
            </a:lvl2pPr>
            <a:lvl3pPr marL="1007630" indent="0">
              <a:buNone/>
              <a:defRPr sz="2000" b="1"/>
            </a:lvl3pPr>
            <a:lvl4pPr marL="1511445" indent="0">
              <a:buNone/>
              <a:defRPr sz="1800" b="1"/>
            </a:lvl4pPr>
            <a:lvl5pPr marL="2015259" indent="0">
              <a:buNone/>
              <a:defRPr sz="1800" b="1"/>
            </a:lvl5pPr>
            <a:lvl6pPr marL="2519074" indent="0">
              <a:buNone/>
              <a:defRPr sz="1800" b="1"/>
            </a:lvl6pPr>
            <a:lvl7pPr marL="3022888" indent="0">
              <a:buNone/>
              <a:defRPr sz="1800" b="1"/>
            </a:lvl7pPr>
            <a:lvl8pPr marL="3526703" indent="0">
              <a:buNone/>
              <a:defRPr sz="1800" b="1"/>
            </a:lvl8pPr>
            <a:lvl9pPr marL="4030518" indent="0">
              <a:buNone/>
              <a:defRPr sz="18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816" indent="0">
              <a:buNone/>
              <a:defRPr sz="2200" b="1"/>
            </a:lvl2pPr>
            <a:lvl3pPr marL="1007630" indent="0">
              <a:buNone/>
              <a:defRPr sz="2000" b="1"/>
            </a:lvl3pPr>
            <a:lvl4pPr marL="1511445" indent="0">
              <a:buNone/>
              <a:defRPr sz="1800" b="1"/>
            </a:lvl4pPr>
            <a:lvl5pPr marL="2015259" indent="0">
              <a:buNone/>
              <a:defRPr sz="1800" b="1"/>
            </a:lvl5pPr>
            <a:lvl6pPr marL="2519074" indent="0">
              <a:buNone/>
              <a:defRPr sz="1800" b="1"/>
            </a:lvl6pPr>
            <a:lvl7pPr marL="3022888" indent="0">
              <a:buNone/>
              <a:defRPr sz="1800" b="1"/>
            </a:lvl7pPr>
            <a:lvl8pPr marL="3526703" indent="0">
              <a:buNone/>
              <a:defRPr sz="1800" b="1"/>
            </a:lvl8pPr>
            <a:lvl9pPr marL="4030518" indent="0">
              <a:buNone/>
              <a:defRPr sz="18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41248" y="300991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504034" y="1581936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816" indent="0">
              <a:buNone/>
              <a:defRPr sz="1300"/>
            </a:lvl2pPr>
            <a:lvl3pPr marL="1007630" indent="0">
              <a:buNone/>
              <a:defRPr sz="1100"/>
            </a:lvl3pPr>
            <a:lvl4pPr marL="1511445" indent="0">
              <a:buNone/>
              <a:defRPr sz="1000"/>
            </a:lvl4pPr>
            <a:lvl5pPr marL="2015259" indent="0">
              <a:buNone/>
              <a:defRPr sz="1000"/>
            </a:lvl5pPr>
            <a:lvl6pPr marL="2519074" indent="0">
              <a:buNone/>
              <a:defRPr sz="1000"/>
            </a:lvl6pPr>
            <a:lvl7pPr marL="3022888" indent="0">
              <a:buNone/>
              <a:defRPr sz="1000"/>
            </a:lvl7pPr>
            <a:lvl8pPr marL="3526703" indent="0">
              <a:buNone/>
              <a:defRPr sz="1000"/>
            </a:lvl8pPr>
            <a:lvl9pPr marL="4030518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3816" indent="0">
              <a:buNone/>
              <a:defRPr sz="3100"/>
            </a:lvl2pPr>
            <a:lvl3pPr marL="1007630" indent="0">
              <a:buNone/>
              <a:defRPr sz="2600"/>
            </a:lvl3pPr>
            <a:lvl4pPr marL="1511445" indent="0">
              <a:buNone/>
              <a:defRPr sz="2200"/>
            </a:lvl4pPr>
            <a:lvl5pPr marL="2015259" indent="0">
              <a:buNone/>
              <a:defRPr sz="2200"/>
            </a:lvl5pPr>
            <a:lvl6pPr marL="2519074" indent="0">
              <a:buNone/>
              <a:defRPr sz="2200"/>
            </a:lvl6pPr>
            <a:lvl7pPr marL="3022888" indent="0">
              <a:buNone/>
              <a:defRPr sz="2200"/>
            </a:lvl7pPr>
            <a:lvl8pPr marL="3526703" indent="0">
              <a:buNone/>
              <a:defRPr sz="2200"/>
            </a:lvl8pPr>
            <a:lvl9pPr marL="4030518" indent="0">
              <a:buNone/>
              <a:defRPr sz="22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816" indent="0">
              <a:buNone/>
              <a:defRPr sz="1300"/>
            </a:lvl2pPr>
            <a:lvl3pPr marL="1007630" indent="0">
              <a:buNone/>
              <a:defRPr sz="1100"/>
            </a:lvl3pPr>
            <a:lvl4pPr marL="1511445" indent="0">
              <a:buNone/>
              <a:defRPr sz="1000"/>
            </a:lvl4pPr>
            <a:lvl5pPr marL="2015259" indent="0">
              <a:buNone/>
              <a:defRPr sz="1000"/>
            </a:lvl5pPr>
            <a:lvl6pPr marL="2519074" indent="0">
              <a:buNone/>
              <a:defRPr sz="1000"/>
            </a:lvl6pPr>
            <a:lvl7pPr marL="3022888" indent="0">
              <a:buNone/>
              <a:defRPr sz="1000"/>
            </a:lvl7pPr>
            <a:lvl8pPr marL="3526703" indent="0">
              <a:buNone/>
              <a:defRPr sz="1000"/>
            </a:lvl8pPr>
            <a:lvl9pPr marL="4030518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  <a:prstGeom prst="rect">
            <a:avLst/>
          </a:prstGeom>
        </p:spPr>
        <p:txBody>
          <a:bodyPr vert="horz" lIns="100761" tIns="50382" rIns="100761" bIns="50382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04031" y="1763928"/>
            <a:ext cx="9072563" cy="4989036"/>
          </a:xfrm>
          <a:prstGeom prst="rect">
            <a:avLst/>
          </a:prstGeom>
        </p:spPr>
        <p:txBody>
          <a:bodyPr vert="horz" lIns="100761" tIns="50382" rIns="100761" bIns="50382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504031" y="7006702"/>
            <a:ext cx="2352146" cy="402483"/>
          </a:xfrm>
          <a:prstGeom prst="rect">
            <a:avLst/>
          </a:prstGeom>
        </p:spPr>
        <p:txBody>
          <a:bodyPr vert="horz" lIns="100761" tIns="50382" rIns="100761" bIns="5038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5B971-9EAC-44E0-A6F7-2BBE8048DDC3}" type="datetimeFigureOut">
              <a:rPr lang="sk-SK" smtClean="0"/>
              <a:pPr/>
              <a:t>19.1.2023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444214" y="7006702"/>
            <a:ext cx="3192198" cy="402483"/>
          </a:xfrm>
          <a:prstGeom prst="rect">
            <a:avLst/>
          </a:prstGeom>
        </p:spPr>
        <p:txBody>
          <a:bodyPr vert="horz" lIns="100761" tIns="50382" rIns="100761" bIns="5038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7224448" y="7006702"/>
            <a:ext cx="2352146" cy="402483"/>
          </a:xfrm>
          <a:prstGeom prst="rect">
            <a:avLst/>
          </a:prstGeom>
        </p:spPr>
        <p:txBody>
          <a:bodyPr vert="horz" lIns="100761" tIns="50382" rIns="100761" bIns="5038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00AD2-4F63-4D53-94EC-7F1DFBBE4D4A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100763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861" indent="-377861" algn="l" defTabSz="1007630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8699" indent="-314883" algn="l" defTabSz="1007630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539" indent="-251908" algn="l" defTabSz="100763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352" indent="-251908" algn="l" defTabSz="100763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7167" indent="-251908" algn="l" defTabSz="100763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0982" indent="-251908" algn="l" defTabSz="100763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4797" indent="-251908" algn="l" defTabSz="100763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8612" indent="-251908" algn="l" defTabSz="100763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2426" indent="-251908" algn="l" defTabSz="100763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816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630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445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259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074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2888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6703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0518" algn="l" defTabSz="100763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848" y="5364013"/>
            <a:ext cx="8567738" cy="1501775"/>
          </a:xfrm>
        </p:spPr>
        <p:txBody>
          <a:bodyPr>
            <a:normAutofit fontScale="90000"/>
          </a:bodyPr>
          <a:lstStyle/>
          <a:p>
            <a:pPr algn="r">
              <a:buNone/>
            </a:pPr>
            <a:r>
              <a:rPr sz="2400" b="0" i="0" cap="none" smtClean="0"/>
              <a:t/>
            </a:r>
            <a:br>
              <a:rPr sz="2400" b="0" i="0" cap="none" smtClean="0"/>
            </a:br>
            <a:r>
              <a:rPr sz="2400" b="0" i="0" cap="none" smtClean="0"/>
              <a:t/>
            </a:r>
            <a:br>
              <a:rPr sz="2400" b="0" i="0" cap="none" smtClean="0"/>
            </a:br>
            <a:r>
              <a:rPr lang="sk-SK" sz="2400" b="0" i="0" cap="none" dirty="0"/>
              <a:t/>
            </a:r>
            <a:br>
              <a:rPr lang="sk-SK" sz="2400" b="0" i="0" cap="none" dirty="0"/>
            </a:br>
            <a:r>
              <a:rPr lang="sk-SK" sz="2400" b="0" i="0" cap="none" dirty="0" smtClean="0"/>
              <a:t>  </a:t>
            </a:r>
            <a:endParaRPr lang="sk-SK" sz="2400" b="0" i="0" cap="none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>
          <a:xfrm>
            <a:off x="754032" y="779441"/>
            <a:ext cx="8567738" cy="899517"/>
          </a:xfrm>
        </p:spPr>
        <p:txBody>
          <a:bodyPr>
            <a:normAutofit/>
          </a:bodyPr>
          <a:lstStyle/>
          <a:p>
            <a:pPr algn="ctr"/>
            <a:r>
              <a:rPr lang="sk-SK" sz="4000" b="1" dirty="0" smtClean="0">
                <a:solidFill>
                  <a:srgbClr val="FF0000"/>
                </a:solidFill>
              </a:rPr>
              <a:t>Emócie v našom živote</a:t>
            </a:r>
            <a:endParaRPr lang="sk-SK" sz="4000" b="1" dirty="0">
              <a:solidFill>
                <a:srgbClr val="FF0000"/>
              </a:solidFill>
            </a:endParaRPr>
          </a:p>
        </p:txBody>
      </p:sp>
      <p:pic>
        <p:nvPicPr>
          <p:cNvPr id="6" name="Obrázok 5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560" y="3636961"/>
            <a:ext cx="2676525" cy="2490793"/>
          </a:xfrm>
          <a:prstGeom prst="rect">
            <a:avLst/>
          </a:prstGeom>
        </p:spPr>
      </p:pic>
      <p:pic>
        <p:nvPicPr>
          <p:cNvPr id="7" name="Obrázok 6" descr="0bd77fb03ef13ccd1057bf9a9f77ba5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676" y="2208201"/>
            <a:ext cx="4962525" cy="45910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5019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None/>
            </a:pPr>
            <a:endParaRPr lang="sk-SK" sz="40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40879" y="1403574"/>
            <a:ext cx="8772480" cy="5496546"/>
          </a:xfrm>
        </p:spPr>
        <p:txBody>
          <a:bodyPr/>
          <a:lstStyle/>
          <a:p>
            <a:pPr>
              <a:buNone/>
            </a:pPr>
            <a:r>
              <a:rPr lang="sk-SK" sz="3600" dirty="0" smtClean="0">
                <a:solidFill>
                  <a:srgbClr val="002060"/>
                </a:solidFill>
              </a:rPr>
              <a:t>   </a:t>
            </a:r>
            <a:r>
              <a:rPr sz="3600" smtClean="0">
                <a:solidFill>
                  <a:srgbClr val="002060"/>
                </a:solidFill>
              </a:rPr>
              <a:t>Uvedomiť si, že ak nedokážem sám vyriešiť situáciu, ktorá prináša  napätie, vždy sú okolo mňa ľudia, ktorí mi v tom môžu pomôcť.</a:t>
            </a:r>
          </a:p>
          <a:p>
            <a:endParaRPr lang="sk-SK" dirty="0" smtClean="0">
              <a:solidFill>
                <a:srgbClr val="002060"/>
              </a:solidFill>
            </a:endParaRPr>
          </a:p>
        </p:txBody>
      </p:sp>
      <p:pic>
        <p:nvPicPr>
          <p:cNvPr id="4" name="Obrázok 3" descr="stiahnuť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304" y="3636961"/>
            <a:ext cx="4766053" cy="34956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685622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800" dirty="0" smtClean="0">
                <a:solidFill>
                  <a:srgbClr val="FF0000"/>
                </a:solidFill>
                <a:latin typeface="+mn-lt"/>
              </a:rPr>
              <a:t>Kto vám môže pomôcť?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6000" lvl="1" indent="0">
              <a:buNone/>
            </a:pPr>
            <a:r>
              <a:rPr sz="4000" smtClean="0">
                <a:solidFill>
                  <a:srgbClr val="002060"/>
                </a:solidFill>
              </a:rPr>
              <a:t>Spolužiaci</a:t>
            </a:r>
          </a:p>
          <a:p>
            <a:pPr marL="576000" lvl="1" indent="0">
              <a:buNone/>
            </a:pPr>
            <a:r>
              <a:rPr sz="4000" smtClean="0">
                <a:solidFill>
                  <a:srgbClr val="002060"/>
                </a:solidFill>
              </a:rPr>
              <a:t>Kamaráti</a:t>
            </a:r>
          </a:p>
          <a:p>
            <a:pPr marL="576000" lvl="1" indent="0">
              <a:buNone/>
            </a:pPr>
            <a:r>
              <a:rPr sz="4000" smtClean="0">
                <a:solidFill>
                  <a:srgbClr val="002060"/>
                </a:solidFill>
              </a:rPr>
              <a:t>Rodičia</a:t>
            </a:r>
          </a:p>
          <a:p>
            <a:pPr marL="576000" lvl="1" indent="0">
              <a:buNone/>
            </a:pPr>
            <a:r>
              <a:rPr sz="4000" smtClean="0">
                <a:solidFill>
                  <a:srgbClr val="002060"/>
                </a:solidFill>
              </a:rPr>
              <a:t>Učitelia</a:t>
            </a:r>
          </a:p>
          <a:p>
            <a:pPr marL="576000" lvl="1" indent="0">
              <a:buNone/>
            </a:pPr>
            <a:r>
              <a:rPr sz="4000" smtClean="0">
                <a:solidFill>
                  <a:srgbClr val="002060"/>
                </a:solidFill>
              </a:rPr>
              <a:t>Sociálni pracovníci</a:t>
            </a:r>
          </a:p>
          <a:p>
            <a:pPr marL="576000" lvl="1" indent="0">
              <a:buNone/>
            </a:pPr>
            <a:r>
              <a:rPr sz="4000" smtClean="0">
                <a:solidFill>
                  <a:srgbClr val="002060"/>
                </a:solidFill>
              </a:rPr>
              <a:t>Psychológovia</a:t>
            </a:r>
          </a:p>
          <a:p>
            <a:endParaRPr lang="sk-SK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sz="4000" smtClean="0">
                <a:solidFill>
                  <a:srgbClr val="FF0000"/>
                </a:solidFill>
              </a:rPr>
              <a:t> </a:t>
            </a:r>
            <a:endParaRPr sz="4000" dirty="0">
              <a:solidFill>
                <a:srgbClr val="FF0000"/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dirty="0" smtClean="0"/>
          </a:p>
          <a:p>
            <a:pPr marL="108000" indent="0">
              <a:buNone/>
            </a:pPr>
            <a:r>
              <a:rPr lang="sk-SK" sz="36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sk-SK" sz="3600" b="1" dirty="0" smtClean="0">
                <a:solidFill>
                  <a:schemeClr val="bg1">
                    <a:lumMod val="95000"/>
                  </a:schemeClr>
                </a:solidFill>
              </a:rPr>
              <a:t>        </a:t>
            </a:r>
            <a:r>
              <a:rPr lang="sk-SK" sz="3200" dirty="0" smtClean="0"/>
              <a:t>Ďakujeme za pozornosť</a:t>
            </a:r>
            <a:r>
              <a:rPr lang="sk-SK" sz="3200" dirty="0" smtClean="0"/>
              <a:t>.</a:t>
            </a:r>
          </a:p>
          <a:p>
            <a:pPr marL="108000" indent="0">
              <a:buNone/>
            </a:pPr>
            <a:r>
              <a:rPr lang="sk-SK" sz="3200" dirty="0" smtClean="0"/>
              <a:t>                                              </a:t>
            </a:r>
            <a:r>
              <a:rPr lang="sk-SK" sz="2400" dirty="0" smtClean="0"/>
              <a:t>Mgr. Mariana Klimová, CPP Zvolen</a:t>
            </a:r>
            <a:endParaRPr lang="sk-SK" sz="2400" dirty="0" smtClean="0"/>
          </a:p>
          <a:p>
            <a:pPr marL="108000" indent="0">
              <a:buNone/>
            </a:pPr>
            <a:endParaRPr lang="sk-SK" sz="3200" dirty="0" smtClean="0"/>
          </a:p>
          <a:p>
            <a:pPr marL="108000" indent="0">
              <a:buNone/>
            </a:pPr>
            <a:endParaRPr lang="sk-SK" sz="3200" dirty="0" smtClean="0"/>
          </a:p>
          <a:p>
            <a:pPr marL="108000" indent="0">
              <a:buNone/>
            </a:pPr>
            <a:endParaRPr lang="sk-SK" sz="3200" dirty="0" smtClean="0"/>
          </a:p>
        </p:txBody>
      </p:sp>
      <p:pic>
        <p:nvPicPr>
          <p:cNvPr id="5" name="Obrázok 4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312" y="4565655"/>
            <a:ext cx="2676525" cy="1704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1374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ctrTitle"/>
          </p:nvPr>
        </p:nvSpPr>
        <p:spPr/>
        <p:txBody>
          <a:bodyPr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algn="ctr">
              <a:buNone/>
            </a:pPr>
            <a:r>
              <a:rPr lang="sk-SK" sz="4000" dirty="0" smtClean="0"/>
              <a:t> </a:t>
            </a:r>
            <a:endParaRPr lang="sk-SK" sz="4000" dirty="0"/>
          </a:p>
        </p:txBody>
      </p:sp>
      <p:sp>
        <p:nvSpPr>
          <p:cNvPr id="3" name="Podnadpis 2"/>
          <p:cNvSpPr txBox="1">
            <a:spLocks noGrp="1"/>
          </p:cNvSpPr>
          <p:nvPr>
            <p:ph type="subTitle" idx="1"/>
          </p:nvPr>
        </p:nvSpPr>
        <p:spPr>
          <a:xfrm>
            <a:off x="579371" y="565127"/>
            <a:ext cx="9501254" cy="4607597"/>
          </a:xfrm>
        </p:spPr>
        <p:txBody>
          <a:bodyPr wrap="square"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●"/>
            </a:lvl1pPr>
            <a:lvl2pPr lvl="1">
              <a:buClr>
                <a:srgbClr val="000000"/>
              </a:buClr>
              <a:buSzPct val="45000"/>
              <a:buFont typeface="StarSymbol"/>
              <a:buChar char="●"/>
            </a:lvl2pPr>
            <a:lvl3pPr lvl="2">
              <a:buClr>
                <a:srgbClr val="000000"/>
              </a:buClr>
              <a:buSzPct val="45000"/>
              <a:buFont typeface="StarSymbol"/>
              <a:buChar char="●"/>
            </a:lvl3pPr>
            <a:lvl4pPr lvl="3">
              <a:buClr>
                <a:srgbClr val="000000"/>
              </a:buClr>
              <a:buSzPct val="45000"/>
              <a:buFont typeface="StarSymbol"/>
              <a:buChar char="●"/>
            </a:lvl4pPr>
            <a:lvl5pPr lvl="4">
              <a:buClr>
                <a:srgbClr val="000000"/>
              </a:buClr>
              <a:buSzPct val="45000"/>
              <a:buFont typeface="StarSymbol"/>
              <a:buChar char="●"/>
            </a:lvl5pPr>
            <a:lvl6pPr lvl="5">
              <a:buClr>
                <a:srgbClr val="000000"/>
              </a:buClr>
              <a:buSzPct val="45000"/>
              <a:buFont typeface="StarSymbol"/>
              <a:buChar char="●"/>
            </a:lvl6pPr>
            <a:lvl7pPr lvl="6">
              <a:buClr>
                <a:srgbClr val="000000"/>
              </a:buClr>
              <a:buSzPct val="45000"/>
              <a:buFont typeface="StarSymbol"/>
              <a:buChar char="●"/>
            </a:lvl7pPr>
            <a:lvl8pPr lvl="7">
              <a:buClr>
                <a:srgbClr val="000000"/>
              </a:buClr>
              <a:buSzPct val="45000"/>
              <a:buFont typeface="StarSymbol"/>
              <a:buChar char="●"/>
            </a:lvl8pPr>
            <a:lvl9pPr lvl="8">
              <a:buClr>
                <a:srgbClr val="000000"/>
              </a:buClr>
              <a:buSzPct val="45000"/>
              <a:buFont typeface="StarSymbol"/>
              <a:buChar char="●"/>
            </a:lvl9pPr>
          </a:lstStyle>
          <a:p>
            <a:pPr marL="0" indent="0" algn="ctr">
              <a:buNone/>
            </a:pPr>
            <a:r>
              <a:rPr sz="3600" smtClean="0">
                <a:solidFill>
                  <a:srgbClr val="002060"/>
                </a:solidFill>
              </a:rPr>
              <a:t>V každodennom živote prežívame vzťahy k okolitým veciam, javom a tieto vzťahy vyjadrujeme </a:t>
            </a:r>
          </a:p>
          <a:p>
            <a:pPr marL="0" indent="0">
              <a:buNone/>
            </a:pPr>
            <a:r>
              <a:rPr sz="6000" smtClean="0">
                <a:solidFill>
                  <a:srgbClr val="FF0000"/>
                </a:solidFill>
              </a:rPr>
              <a:t>Emóciami </a:t>
            </a:r>
            <a:r>
              <a:rPr lang="sk-SK" sz="6000" dirty="0" smtClean="0">
                <a:solidFill>
                  <a:srgbClr val="FF0000"/>
                </a:solidFill>
              </a:rPr>
              <a:t>–</a:t>
            </a:r>
            <a:r>
              <a:rPr sz="6000" smtClean="0">
                <a:solidFill>
                  <a:srgbClr val="FF0000"/>
                </a:solidFill>
              </a:rPr>
              <a:t> citmi</a:t>
            </a:r>
          </a:p>
          <a:p>
            <a:pPr marL="0" indent="0">
              <a:buNone/>
            </a:pPr>
            <a:r>
              <a:rPr sz="2800" smtClean="0">
                <a:solidFill>
                  <a:srgbClr val="FFC000"/>
                </a:solidFill>
              </a:rPr>
              <a:t> </a:t>
            </a:r>
          </a:p>
          <a:p>
            <a:pPr marL="0" indent="0">
              <a:buNone/>
            </a:pPr>
            <a:r>
              <a:rPr lang="sk-SK" sz="3600" dirty="0" smtClean="0">
                <a:solidFill>
                  <a:srgbClr val="002060"/>
                </a:solidFill>
              </a:rPr>
              <a:t>S</a:t>
            </a:r>
            <a:r>
              <a:rPr sz="3600" smtClean="0">
                <a:solidFill>
                  <a:srgbClr val="002060"/>
                </a:solidFill>
              </a:rPr>
              <a:t>ú základnou a nenahraditeľnou súčasťou každého človeka</a:t>
            </a:r>
            <a:r>
              <a:rPr sz="2800" smtClean="0">
                <a:solidFill>
                  <a:srgbClr val="002060"/>
                </a:solidFill>
              </a:rPr>
              <a:t>.</a:t>
            </a:r>
            <a:endParaRPr lang="sk-SK" sz="36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buNone/>
            </a:pPr>
            <a:r>
              <a:rPr lang="sk-SK" sz="4000" dirty="0"/>
              <a:t> </a:t>
            </a:r>
            <a:r>
              <a:rPr lang="sk-SK" sz="4000" dirty="0" smtClean="0"/>
              <a:t> </a:t>
            </a:r>
            <a:endParaRPr lang="sk-SK" sz="40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19832" y="350813"/>
            <a:ext cx="8793527" cy="6549307"/>
          </a:xfrm>
        </p:spPr>
        <p:txBody>
          <a:bodyPr>
            <a:normAutofit lnSpcReduction="10000"/>
          </a:bodyPr>
          <a:lstStyle/>
          <a:p>
            <a:pPr marL="108000" indent="0" algn="ctr">
              <a:buNone/>
            </a:pPr>
            <a:endParaRPr lang="sk-SK" dirty="0"/>
          </a:p>
          <a:p>
            <a:pPr marL="108000" indent="0" algn="ctr">
              <a:buNone/>
            </a:pPr>
            <a:r>
              <a:rPr lang="sk-SK" sz="6000" dirty="0" smtClean="0">
                <a:solidFill>
                  <a:srgbClr val="FF0000"/>
                </a:solidFill>
              </a:rPr>
              <a:t>EMÓCIE</a:t>
            </a:r>
          </a:p>
          <a:p>
            <a:pPr marL="108000" indent="0">
              <a:buNone/>
            </a:pPr>
            <a:endParaRPr lang="sk-SK" sz="1000" dirty="0" smtClean="0"/>
          </a:p>
          <a:p>
            <a:pPr algn="just">
              <a:buFontTx/>
              <a:buChar char="-"/>
            </a:pPr>
            <a:r>
              <a:rPr sz="3200" smtClean="0">
                <a:solidFill>
                  <a:srgbClr val="002060"/>
                </a:solidFill>
              </a:rPr>
              <a:t>vyjadrujeme nimi subjektívne zážitky pohody a nepohody, prijemných a nepríjemných zážitkov</a:t>
            </a:r>
          </a:p>
          <a:p>
            <a:pPr algn="just">
              <a:buFontTx/>
              <a:buChar char="-"/>
            </a:pPr>
            <a:endParaRPr sz="3200" smtClean="0">
              <a:solidFill>
                <a:srgbClr val="002060"/>
              </a:solidFill>
            </a:endParaRPr>
          </a:p>
          <a:p>
            <a:pPr algn="just">
              <a:buFontTx/>
              <a:buChar char="-"/>
            </a:pPr>
            <a:r>
              <a:rPr sz="3200" dirty="0" smtClean="0">
                <a:solidFill>
                  <a:srgbClr val="002060"/>
                </a:solidFill>
              </a:rPr>
              <a:t>u</a:t>
            </a:r>
            <a:r>
              <a:rPr sz="3200" smtClean="0">
                <a:solidFill>
                  <a:srgbClr val="002060"/>
                </a:solidFill>
              </a:rPr>
              <a:t>pozorňujú nás na situácie, ktorých by sme sa mali vyvarovať</a:t>
            </a:r>
          </a:p>
          <a:p>
            <a:pPr algn="just">
              <a:buFontTx/>
              <a:buChar char="-"/>
            </a:pPr>
            <a:endParaRPr sz="3200" smtClean="0">
              <a:solidFill>
                <a:srgbClr val="002060"/>
              </a:solidFill>
            </a:endParaRPr>
          </a:p>
          <a:p>
            <a:pPr algn="just">
              <a:buFontTx/>
              <a:buChar char="-"/>
            </a:pPr>
            <a:r>
              <a:rPr sz="3200" dirty="0" smtClean="0">
                <a:solidFill>
                  <a:srgbClr val="002060"/>
                </a:solidFill>
              </a:rPr>
              <a:t>s</a:t>
            </a:r>
            <a:r>
              <a:rPr sz="3200" smtClean="0">
                <a:solidFill>
                  <a:srgbClr val="002060"/>
                </a:solidFill>
              </a:rPr>
              <a:t>ú evolučne staršie ako rozumové správanie a z toho dôvodu sú ich prejavy silnejšie a ťažšie ovplyvniteľné</a:t>
            </a:r>
            <a:endParaRPr lang="sk-SK" sz="3200" dirty="0">
              <a:solidFill>
                <a:srgbClr val="002060"/>
              </a:solidFill>
            </a:endParaRPr>
          </a:p>
          <a:p>
            <a:pPr marL="108000" indent="0">
              <a:buNone/>
            </a:pPr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pPr marL="108000" indent="0">
              <a:buNone/>
            </a:pPr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pPr marL="10800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="" xmlns:p14="http://schemas.microsoft.com/office/powerpoint/2010/main" val="3714229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253966" y="422275"/>
            <a:ext cx="9826659" cy="857250"/>
          </a:xfrm>
        </p:spPr>
        <p:txBody>
          <a:bodyPr/>
          <a:lstStyle/>
          <a:p>
            <a:pPr>
              <a:buNone/>
            </a:pPr>
            <a:r>
              <a:rPr sz="4800" smtClean="0">
                <a:solidFill>
                  <a:srgbClr val="FF0000"/>
                </a:solidFill>
                <a:latin typeface="+mn-lt"/>
              </a:rPr>
              <a:t>Vlastnosti  emócii</a:t>
            </a:r>
            <a:endParaRPr lang="sk-SK" sz="4000" b="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body" idx="4294967295"/>
          </p:nvPr>
        </p:nvSpPr>
        <p:spPr>
          <a:xfrm>
            <a:off x="0" y="1350945"/>
            <a:ext cx="9572625" cy="5214938"/>
          </a:xfrm>
        </p:spPr>
        <p:txBody>
          <a:bodyPr>
            <a:normAutofit fontScale="25000" lnSpcReduction="20000"/>
          </a:bodyPr>
          <a:lstStyle/>
          <a:p>
            <a:pPr marL="108000" algn="just"/>
            <a:endParaRPr lang="sk-SK" sz="8000" dirty="0" smtClean="0">
              <a:solidFill>
                <a:srgbClr val="FFC000"/>
              </a:solidFill>
            </a:endParaRPr>
          </a:p>
          <a:p>
            <a:pPr marL="108000" algn="just">
              <a:buNone/>
            </a:pPr>
            <a:r>
              <a:rPr sz="8000" smtClean="0">
                <a:solidFill>
                  <a:srgbClr val="FFC000"/>
                </a:solidFill>
              </a:rPr>
              <a:t> </a:t>
            </a:r>
            <a:r>
              <a:rPr lang="sk-SK" sz="8000" dirty="0" smtClean="0">
                <a:solidFill>
                  <a:srgbClr val="FFC000"/>
                </a:solidFill>
              </a:rPr>
              <a:t>      </a:t>
            </a:r>
            <a:r>
              <a:rPr sz="9600" b="1" smtClean="0">
                <a:solidFill>
                  <a:srgbClr val="002060"/>
                </a:solidFill>
              </a:rPr>
              <a:t>subjektivita</a:t>
            </a:r>
            <a:r>
              <a:rPr sz="9600" smtClean="0">
                <a:solidFill>
                  <a:srgbClr val="002060"/>
                </a:solidFill>
              </a:rPr>
              <a:t> - </a:t>
            </a:r>
            <a:r>
              <a:rPr lang="sk-SK" sz="9600" b="1" dirty="0" smtClean="0">
                <a:solidFill>
                  <a:srgbClr val="002060"/>
                </a:solidFill>
              </a:rPr>
              <a:t> </a:t>
            </a:r>
            <a:r>
              <a:rPr sz="9600" dirty="0" smtClean="0">
                <a:solidFill>
                  <a:srgbClr val="002060"/>
                </a:solidFill>
              </a:rPr>
              <a:t>na rovnaké situácie </a:t>
            </a:r>
            <a:r>
              <a:rPr sz="9600" smtClean="0">
                <a:solidFill>
                  <a:srgbClr val="002060"/>
                </a:solidFill>
              </a:rPr>
              <a:t> môžu rôzni jedinci reagovať rôznymi emóciami</a:t>
            </a:r>
          </a:p>
          <a:p>
            <a:pPr marL="108000" algn="just"/>
            <a:endParaRPr sz="9600" smtClean="0">
              <a:solidFill>
                <a:srgbClr val="002060"/>
              </a:solidFill>
            </a:endParaRPr>
          </a:p>
          <a:p>
            <a:pPr marL="108000" algn="just">
              <a:buNone/>
            </a:pPr>
            <a:r>
              <a:rPr lang="sk-SK" sz="9600" dirty="0" smtClean="0">
                <a:solidFill>
                  <a:srgbClr val="002060"/>
                </a:solidFill>
              </a:rPr>
              <a:t>     </a:t>
            </a:r>
            <a:r>
              <a:rPr sz="9600" smtClean="0">
                <a:solidFill>
                  <a:srgbClr val="002060"/>
                </a:solidFill>
              </a:rPr>
              <a:t> </a:t>
            </a:r>
            <a:r>
              <a:rPr sz="9600" b="1" smtClean="0">
                <a:solidFill>
                  <a:srgbClr val="002060"/>
                </a:solidFill>
              </a:rPr>
              <a:t>spontánnoť</a:t>
            </a:r>
            <a:r>
              <a:rPr sz="9600" smtClean="0">
                <a:solidFill>
                  <a:srgbClr val="002060"/>
                </a:solidFill>
              </a:rPr>
              <a:t> </a:t>
            </a:r>
            <a:r>
              <a:rPr lang="sk-SK" sz="9600" dirty="0" smtClean="0">
                <a:solidFill>
                  <a:srgbClr val="002060"/>
                </a:solidFill>
              </a:rPr>
              <a:t>–</a:t>
            </a:r>
            <a:r>
              <a:rPr sz="9600" smtClean="0">
                <a:solidFill>
                  <a:srgbClr val="002060"/>
                </a:solidFill>
              </a:rPr>
              <a:t> sú spúšťane samovoľne, s nízkou možnosťou ich ovplyvňovania rozumom</a:t>
            </a:r>
          </a:p>
          <a:p>
            <a:pPr marL="108000" algn="just"/>
            <a:endParaRPr sz="9600" smtClean="0">
              <a:solidFill>
                <a:srgbClr val="002060"/>
              </a:solidFill>
            </a:endParaRPr>
          </a:p>
          <a:p>
            <a:pPr marL="108000" algn="just">
              <a:buNone/>
            </a:pPr>
            <a:r>
              <a:rPr sz="9600" smtClean="0">
                <a:solidFill>
                  <a:srgbClr val="002060"/>
                </a:solidFill>
              </a:rPr>
              <a:t> </a:t>
            </a:r>
            <a:r>
              <a:rPr lang="sk-SK" sz="9600" dirty="0" smtClean="0">
                <a:solidFill>
                  <a:srgbClr val="002060"/>
                </a:solidFill>
              </a:rPr>
              <a:t>     </a:t>
            </a:r>
            <a:r>
              <a:rPr sz="9600" b="1" smtClean="0">
                <a:solidFill>
                  <a:srgbClr val="002060"/>
                </a:solidFill>
              </a:rPr>
              <a:t>predmetnosť</a:t>
            </a:r>
            <a:r>
              <a:rPr sz="9600" smtClean="0">
                <a:solidFill>
                  <a:srgbClr val="002060"/>
                </a:solidFill>
              </a:rPr>
              <a:t> </a:t>
            </a:r>
            <a:r>
              <a:rPr lang="sk-SK" sz="9600" dirty="0" smtClean="0">
                <a:solidFill>
                  <a:srgbClr val="002060"/>
                </a:solidFill>
              </a:rPr>
              <a:t>–</a:t>
            </a:r>
            <a:r>
              <a:rPr sz="9600" smtClean="0">
                <a:solidFill>
                  <a:srgbClr val="002060"/>
                </a:solidFill>
              </a:rPr>
              <a:t> vzťahujú sa ku konkrétnemu zážitku</a:t>
            </a:r>
          </a:p>
          <a:p>
            <a:pPr marL="108000" algn="just"/>
            <a:endParaRPr sz="9600" smtClean="0">
              <a:solidFill>
                <a:srgbClr val="002060"/>
              </a:solidFill>
            </a:endParaRPr>
          </a:p>
          <a:p>
            <a:pPr marL="108000" algn="just">
              <a:buNone/>
            </a:pPr>
            <a:r>
              <a:rPr sz="9600" smtClean="0">
                <a:solidFill>
                  <a:srgbClr val="002060"/>
                </a:solidFill>
              </a:rPr>
              <a:t> </a:t>
            </a:r>
            <a:r>
              <a:rPr lang="sk-SK" sz="9600" dirty="0" smtClean="0">
                <a:solidFill>
                  <a:srgbClr val="002060"/>
                </a:solidFill>
              </a:rPr>
              <a:t>     </a:t>
            </a:r>
            <a:r>
              <a:rPr sz="9600" b="1" smtClean="0">
                <a:solidFill>
                  <a:srgbClr val="002060"/>
                </a:solidFill>
              </a:rPr>
              <a:t>aktuálnosť</a:t>
            </a:r>
            <a:r>
              <a:rPr sz="9600" smtClean="0">
                <a:solidFill>
                  <a:srgbClr val="002060"/>
                </a:solidFill>
              </a:rPr>
              <a:t> </a:t>
            </a:r>
            <a:r>
              <a:rPr lang="sk-SK" sz="9600" dirty="0" smtClean="0">
                <a:solidFill>
                  <a:srgbClr val="002060"/>
                </a:solidFill>
              </a:rPr>
              <a:t>–</a:t>
            </a:r>
            <a:r>
              <a:rPr sz="9600" smtClean="0">
                <a:solidFill>
                  <a:srgbClr val="002060"/>
                </a:solidFill>
              </a:rPr>
              <a:t> odohrávajú sa bezprostredne, okamžite</a:t>
            </a:r>
          </a:p>
          <a:p>
            <a:pPr marL="108000" algn="just"/>
            <a:endParaRPr sz="9600" smtClean="0">
              <a:solidFill>
                <a:srgbClr val="002060"/>
              </a:solidFill>
            </a:endParaRPr>
          </a:p>
          <a:p>
            <a:pPr marL="108000" algn="just">
              <a:buNone/>
            </a:pPr>
            <a:r>
              <a:rPr sz="9600" smtClean="0">
                <a:solidFill>
                  <a:srgbClr val="002060"/>
                </a:solidFill>
              </a:rPr>
              <a:t> </a:t>
            </a:r>
            <a:r>
              <a:rPr lang="sk-SK" sz="9600" dirty="0" smtClean="0">
                <a:solidFill>
                  <a:srgbClr val="002060"/>
                </a:solidFill>
              </a:rPr>
              <a:t>     </a:t>
            </a:r>
            <a:r>
              <a:rPr sz="9600" b="1" smtClean="0">
                <a:solidFill>
                  <a:srgbClr val="002060"/>
                </a:solidFill>
              </a:rPr>
              <a:t>polarita</a:t>
            </a:r>
            <a:r>
              <a:rPr sz="9600" smtClean="0">
                <a:solidFill>
                  <a:srgbClr val="002060"/>
                </a:solidFill>
              </a:rPr>
              <a:t> </a:t>
            </a:r>
            <a:r>
              <a:rPr lang="sk-SK" sz="9600" dirty="0" smtClean="0">
                <a:solidFill>
                  <a:srgbClr val="002060"/>
                </a:solidFill>
              </a:rPr>
              <a:t>–</a:t>
            </a:r>
            <a:r>
              <a:rPr sz="9600" smtClean="0">
                <a:solidFill>
                  <a:srgbClr val="002060"/>
                </a:solidFill>
              </a:rPr>
              <a:t> možno ich vymedziť na pozitívne a negatívne</a:t>
            </a:r>
          </a:p>
          <a:p>
            <a:pPr marL="108000" algn="just"/>
            <a:endParaRPr sz="8000" smtClean="0">
              <a:solidFill>
                <a:srgbClr val="FFC000"/>
              </a:solidFill>
            </a:endParaRPr>
          </a:p>
          <a:p>
            <a:pPr marL="108000" algn="just"/>
            <a:endParaRPr sz="3600" smtClean="0">
              <a:solidFill>
                <a:srgbClr val="FFC000"/>
              </a:solidFill>
            </a:endParaRPr>
          </a:p>
          <a:p>
            <a:pPr marL="108000" algn="just"/>
            <a:endParaRPr lang="sk-SK" sz="3600" dirty="0" smtClean="0">
              <a:solidFill>
                <a:srgbClr val="FFC000"/>
              </a:solidFill>
            </a:endParaRPr>
          </a:p>
          <a:p>
            <a:pPr marL="108000" algn="just"/>
            <a:endParaRPr lang="sk-SK" dirty="0" smtClean="0"/>
          </a:p>
          <a:p>
            <a:pPr marL="108000" algn="just"/>
            <a:endParaRPr lang="sk-SK" dirty="0"/>
          </a:p>
          <a:p>
            <a:pPr marL="108000" algn="just"/>
            <a:endParaRPr lang="sk-SK" dirty="0"/>
          </a:p>
          <a:p>
            <a:pPr marL="108000" algn="just"/>
            <a:r>
              <a:rPr lang="sk-SK" sz="36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sk-SK" sz="3600" dirty="0" smtClean="0"/>
          </a:p>
          <a:p>
            <a:pPr marL="108000" algn="just"/>
            <a:endParaRPr lang="sk-SK" dirty="0"/>
          </a:p>
          <a:p>
            <a:pPr marL="108000" algn="just"/>
            <a:endParaRPr lang="sk-SK" dirty="0" smtClean="0"/>
          </a:p>
          <a:p>
            <a:pPr marL="108000" algn="just"/>
            <a:endParaRPr lang="sk-SK" dirty="0"/>
          </a:p>
          <a:p>
            <a:pPr algn="just"/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="" xmlns:p14="http://schemas.microsoft.com/office/powerpoint/2010/main" val="228276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79" y="107430"/>
            <a:ext cx="8607960" cy="12961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sz="3200" smtClean="0">
                <a:solidFill>
                  <a:srgbClr val="FF0000"/>
                </a:solidFill>
                <a:latin typeface="+mn-lt"/>
              </a:rPr>
              <a:t> Môžeme ich rozdeliť: </a:t>
            </a:r>
            <a:endParaRPr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43768" y="1403573"/>
            <a:ext cx="9793088" cy="5688632"/>
          </a:xfrm>
        </p:spPr>
        <p:txBody>
          <a:bodyPr/>
          <a:lstStyle/>
          <a:p>
            <a:pPr marL="108000" indent="0">
              <a:buNone/>
            </a:pPr>
            <a:r>
              <a:rPr lang="sk-SK" sz="3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</a:t>
            </a:r>
            <a:r>
              <a:rPr lang="sk-SK" sz="3200" dirty="0" smtClean="0">
                <a:solidFill>
                  <a:srgbClr val="002060"/>
                </a:solidFill>
              </a:rPr>
              <a:t>strach, hnev, radosť, smútok, dôvera, očakávanie, prekvapenie, a. pod.</a:t>
            </a:r>
          </a:p>
          <a:p>
            <a:pPr marL="108000" indent="0">
              <a:buNone/>
            </a:pPr>
            <a:endParaRPr sz="3200" smtClean="0">
              <a:solidFill>
                <a:srgbClr val="002060"/>
              </a:solidFill>
            </a:endParaRPr>
          </a:p>
          <a:p>
            <a:pPr marL="108000" indent="0">
              <a:buNone/>
            </a:pPr>
            <a:r>
              <a:rPr lang="sk-SK" sz="3200" dirty="0" smtClean="0">
                <a:solidFill>
                  <a:srgbClr val="002060"/>
                </a:solidFill>
              </a:rPr>
              <a:t>s</a:t>
            </a:r>
            <a:r>
              <a:rPr sz="3200" smtClean="0">
                <a:solidFill>
                  <a:srgbClr val="002060"/>
                </a:solidFill>
              </a:rPr>
              <a:t>ekundárne</a:t>
            </a:r>
            <a:r>
              <a:rPr sz="3200" smtClean="0">
                <a:solidFill>
                  <a:srgbClr val="002060"/>
                </a:solidFill>
              </a:rPr>
              <a:t>, vyššie emócie </a:t>
            </a:r>
            <a:r>
              <a:rPr lang="sk-SK" sz="3200" dirty="0" smtClean="0">
                <a:solidFill>
                  <a:srgbClr val="002060"/>
                </a:solidFill>
              </a:rPr>
              <a:t>–</a:t>
            </a:r>
            <a:r>
              <a:rPr sz="3200" smtClean="0">
                <a:solidFill>
                  <a:srgbClr val="002060"/>
                </a:solidFill>
              </a:rPr>
              <a:t> sú vlastné iba človeku, sú trvalejšie a sú to napríklad</a:t>
            </a:r>
            <a:r>
              <a:rPr lang="sk-SK" sz="3200" dirty="0" smtClean="0">
                <a:solidFill>
                  <a:srgbClr val="002060"/>
                </a:solidFill>
              </a:rPr>
              <a:t>:</a:t>
            </a:r>
            <a:r>
              <a:rPr sz="3200" smtClean="0">
                <a:solidFill>
                  <a:srgbClr val="002060"/>
                </a:solidFill>
              </a:rPr>
              <a:t> solidarita, sympatia, krása, zodpovednosť, pocit viny</a:t>
            </a:r>
            <a:r>
              <a:rPr lang="sk-SK" sz="3200" smtClean="0">
                <a:solidFill>
                  <a:srgbClr val="002060"/>
                </a:solidFill>
              </a:rPr>
              <a:t>....</a:t>
            </a:r>
            <a:endParaRPr sz="32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05027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79" y="282240"/>
            <a:ext cx="8607960" cy="104932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sz="4800" dirty="0" smtClean="0">
                <a:solidFill>
                  <a:srgbClr val="FF0000"/>
                </a:solidFill>
                <a:latin typeface="+mn-lt"/>
              </a:rPr>
              <a:t>Ako je to vo vašom veku?</a:t>
            </a:r>
            <a:endParaRPr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740879" y="1259558"/>
            <a:ext cx="8772480" cy="5640562"/>
          </a:xfrm>
        </p:spPr>
        <p:txBody>
          <a:bodyPr>
            <a:normAutofit/>
          </a:bodyPr>
          <a:lstStyle/>
          <a:p>
            <a:r>
              <a:rPr sz="3200" dirty="0" smtClean="0">
                <a:solidFill>
                  <a:srgbClr val="002060"/>
                </a:solidFill>
              </a:rPr>
              <a:t>Prechádzate z obdobia dieťaťa do obdobia </a:t>
            </a:r>
            <a:r>
              <a:rPr sz="3200" smtClean="0">
                <a:solidFill>
                  <a:srgbClr val="002060"/>
                </a:solidFill>
              </a:rPr>
              <a:t>dospelého </a:t>
            </a:r>
            <a:r>
              <a:rPr sz="3200" smtClean="0">
                <a:solidFill>
                  <a:srgbClr val="002060"/>
                </a:solidFill>
              </a:rPr>
              <a:t>človeka</a:t>
            </a:r>
            <a:r>
              <a:rPr lang="sk-SK" sz="3200" dirty="0" smtClean="0">
                <a:solidFill>
                  <a:srgbClr val="002060"/>
                </a:solidFill>
              </a:rPr>
              <a:t>?</a:t>
            </a:r>
            <a:endParaRPr sz="3200" dirty="0" smtClean="0">
              <a:solidFill>
                <a:srgbClr val="002060"/>
              </a:solidFill>
            </a:endParaRPr>
          </a:p>
          <a:p>
            <a:endParaRPr sz="3200" dirty="0" smtClean="0">
              <a:solidFill>
                <a:srgbClr val="002060"/>
              </a:solidFill>
            </a:endParaRPr>
          </a:p>
          <a:p>
            <a:r>
              <a:rPr sz="3200" dirty="0" smtClean="0">
                <a:solidFill>
                  <a:srgbClr val="002060"/>
                </a:solidFill>
              </a:rPr>
              <a:t>Ste hĺbavejší, citlivejší, rozmýšľate o vzťahoch, budúcnosti atď. – reagujete prudšie</a:t>
            </a:r>
            <a:r>
              <a:rPr sz="3200" smtClean="0">
                <a:solidFill>
                  <a:srgbClr val="002060"/>
                </a:solidFill>
              </a:rPr>
              <a:t>, </a:t>
            </a:r>
            <a:r>
              <a:rPr sz="3200" smtClean="0">
                <a:solidFill>
                  <a:srgbClr val="002060"/>
                </a:solidFill>
              </a:rPr>
              <a:t>búrlivejšie</a:t>
            </a:r>
            <a:r>
              <a:rPr lang="sk-SK" sz="3200" dirty="0" smtClean="0">
                <a:solidFill>
                  <a:srgbClr val="002060"/>
                </a:solidFill>
              </a:rPr>
              <a:t>?</a:t>
            </a:r>
            <a:r>
              <a:rPr sz="3200" smtClean="0">
                <a:solidFill>
                  <a:srgbClr val="002060"/>
                </a:solidFill>
              </a:rPr>
              <a:t> </a:t>
            </a:r>
            <a:endParaRPr sz="3200" dirty="0" smtClean="0">
              <a:solidFill>
                <a:srgbClr val="002060"/>
              </a:solidFill>
            </a:endParaRPr>
          </a:p>
          <a:p>
            <a:endParaRPr sz="3200" dirty="0">
              <a:solidFill>
                <a:srgbClr val="002060"/>
              </a:solidFill>
            </a:endParaRPr>
          </a:p>
          <a:p>
            <a:r>
              <a:rPr sz="3200" dirty="0" smtClean="0">
                <a:solidFill>
                  <a:srgbClr val="002060"/>
                </a:solidFill>
              </a:rPr>
              <a:t>Vo vzťahoch k dospelým </a:t>
            </a:r>
            <a:r>
              <a:rPr sz="3200" smtClean="0">
                <a:solidFill>
                  <a:srgbClr val="002060"/>
                </a:solidFill>
              </a:rPr>
              <a:t>ste </a:t>
            </a:r>
            <a:r>
              <a:rPr sz="3200" smtClean="0">
                <a:solidFill>
                  <a:srgbClr val="002060"/>
                </a:solidFill>
              </a:rPr>
              <a:t>kritickejší</a:t>
            </a:r>
            <a:r>
              <a:rPr lang="sk-SK" sz="3200" dirty="0" smtClean="0">
                <a:solidFill>
                  <a:srgbClr val="002060"/>
                </a:solidFill>
              </a:rPr>
              <a:t>?</a:t>
            </a:r>
            <a:endParaRPr sz="3200" dirty="0" smtClean="0">
              <a:solidFill>
                <a:srgbClr val="002060"/>
              </a:solidFill>
            </a:endParaRPr>
          </a:p>
          <a:p>
            <a:endParaRPr sz="3200" dirty="0" smtClean="0">
              <a:solidFill>
                <a:srgbClr val="002060"/>
              </a:solidFill>
            </a:endParaRPr>
          </a:p>
          <a:p>
            <a:r>
              <a:rPr sz="3200" dirty="0" smtClean="0">
                <a:solidFill>
                  <a:srgbClr val="002060"/>
                </a:solidFill>
              </a:rPr>
              <a:t>Učíte sa ako využiť emócie vo svoj prospech a prospech </a:t>
            </a:r>
            <a:r>
              <a:rPr sz="3200" smtClean="0">
                <a:solidFill>
                  <a:srgbClr val="002060"/>
                </a:solidFill>
              </a:rPr>
              <a:t>blízkych </a:t>
            </a:r>
            <a:r>
              <a:rPr sz="3200" smtClean="0">
                <a:solidFill>
                  <a:srgbClr val="002060"/>
                </a:solidFill>
              </a:rPr>
              <a:t>ľudí</a:t>
            </a:r>
            <a:r>
              <a:rPr lang="sk-SK" sz="3200" dirty="0" smtClean="0">
                <a:solidFill>
                  <a:srgbClr val="002060"/>
                </a:solidFill>
              </a:rPr>
              <a:t>?</a:t>
            </a:r>
            <a:r>
              <a:rPr sz="3200" smtClean="0">
                <a:solidFill>
                  <a:srgbClr val="002060"/>
                </a:solidFill>
              </a:rPr>
              <a:t> </a:t>
            </a:r>
            <a:endParaRPr sz="3200" dirty="0" smtClean="0">
              <a:solidFill>
                <a:srgbClr val="002060"/>
              </a:solidFill>
            </a:endParaRPr>
          </a:p>
          <a:p>
            <a:endParaRPr lang="sk-SK" sz="3200" dirty="0" smtClean="0"/>
          </a:p>
          <a:p>
            <a:pPr marL="108000" indent="0">
              <a:buNone/>
            </a:pPr>
            <a:endParaRPr lang="sk-SK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7727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ál 1"/>
          <p:cNvSpPr/>
          <p:nvPr/>
        </p:nvSpPr>
        <p:spPr>
          <a:xfrm>
            <a:off x="647824" y="971525"/>
            <a:ext cx="8784976" cy="53285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sz="3600" dirty="0">
                <a:solidFill>
                  <a:srgbClr val="C00000"/>
                </a:solidFill>
              </a:rPr>
              <a:t>Silné emócie bránia racionálnemu mysleniu a reálnemu pohľadu na situáciu a môžu spôsobiť mnoho medziľudských problémov.</a:t>
            </a:r>
          </a:p>
        </p:txBody>
      </p:sp>
    </p:spTree>
    <p:extLst>
      <p:ext uri="{BB962C8B-B14F-4D97-AF65-F5344CB8AC3E}">
        <p14:creationId xmlns="" xmlns:p14="http://schemas.microsoft.com/office/powerpoint/2010/main" val="2448504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79" y="282240"/>
            <a:ext cx="8607960" cy="905309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sz="4800" dirty="0" smtClean="0">
                <a:solidFill>
                  <a:srgbClr val="FF0000"/>
                </a:solidFill>
              </a:rPr>
              <a:t>Je dôležité: </a:t>
            </a:r>
            <a:r>
              <a:rPr sz="4800" dirty="0">
                <a:solidFill>
                  <a:srgbClr val="FF0000"/>
                </a:solidFill>
              </a:rPr>
              <a:t/>
            </a:r>
            <a:br>
              <a:rPr sz="4800" dirty="0">
                <a:solidFill>
                  <a:srgbClr val="FF0000"/>
                </a:solidFill>
              </a:rPr>
            </a:br>
            <a:r>
              <a:rPr lang="sk-SK" sz="3600" dirty="0" smtClean="0"/>
              <a:t> </a:t>
            </a:r>
            <a:endParaRPr lang="sk-SK" sz="36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" y="1115541"/>
            <a:ext cx="10102110" cy="5832648"/>
          </a:xfrm>
        </p:spPr>
        <p:txBody>
          <a:bodyPr>
            <a:normAutofit fontScale="77500" lnSpcReduction="20000"/>
          </a:bodyPr>
          <a:lstStyle/>
          <a:p>
            <a:pPr marL="108000" indent="0" algn="just">
              <a:buNone/>
            </a:pPr>
            <a:r>
              <a:rPr dirty="0" smtClean="0">
                <a:solidFill>
                  <a:srgbClr val="002060"/>
                </a:solidFill>
              </a:rPr>
              <a:t>1. Uvedomiť si, že každý z nás prežíva emócie,  prijať ich.</a:t>
            </a:r>
          </a:p>
          <a:p>
            <a:pPr algn="just">
              <a:buNone/>
            </a:pPr>
            <a:endParaRPr dirty="0" smtClean="0">
              <a:solidFill>
                <a:srgbClr val="002060"/>
              </a:solidFill>
            </a:endParaRPr>
          </a:p>
          <a:p>
            <a:pPr marL="108000" indent="0" algn="just">
              <a:buNone/>
            </a:pPr>
            <a:r>
              <a:rPr dirty="0">
                <a:solidFill>
                  <a:srgbClr val="002060"/>
                </a:solidFill>
              </a:rPr>
              <a:t>2. Preskúmať ich – </a:t>
            </a:r>
            <a:r>
              <a:rPr b="1" dirty="0">
                <a:solidFill>
                  <a:srgbClr val="002060"/>
                </a:solidFill>
              </a:rPr>
              <a:t>čo o mne a o iných hovoria, čo v súvislosti s nimi prežívam</a:t>
            </a:r>
            <a:r>
              <a:rPr dirty="0">
                <a:solidFill>
                  <a:srgbClr val="002060"/>
                </a:solidFill>
              </a:rPr>
              <a:t> (napr. som rozrušený, som v napätí, čo to znamená: „Aha, je to jasné hrozí mi, že budem </a:t>
            </a:r>
            <a:r>
              <a:rPr dirty="0" smtClean="0">
                <a:solidFill>
                  <a:srgbClr val="002060"/>
                </a:solidFill>
              </a:rPr>
              <a:t>odpovedať </a:t>
            </a:r>
            <a:r>
              <a:rPr dirty="0">
                <a:solidFill>
                  <a:srgbClr val="002060"/>
                </a:solidFill>
              </a:rPr>
              <a:t>a nie som pripravený...“Alebo, som v napätí, čo sa deje: „Aha, spolužiak </a:t>
            </a:r>
            <a:r>
              <a:rPr dirty="0" smtClean="0">
                <a:solidFill>
                  <a:srgbClr val="002060"/>
                </a:solidFill>
              </a:rPr>
              <a:t> (rodič, učiteľ ...) hovorí </a:t>
            </a:r>
            <a:r>
              <a:rPr dirty="0">
                <a:solidFill>
                  <a:srgbClr val="002060"/>
                </a:solidFill>
              </a:rPr>
              <a:t>niečo s čím </a:t>
            </a:r>
            <a:r>
              <a:rPr dirty="0" smtClean="0">
                <a:solidFill>
                  <a:srgbClr val="002060"/>
                </a:solidFill>
              </a:rPr>
              <a:t>nesúhlasím, čo mi </a:t>
            </a:r>
            <a:r>
              <a:rPr dirty="0">
                <a:solidFill>
                  <a:srgbClr val="002060"/>
                </a:solidFill>
              </a:rPr>
              <a:t>vadí</a:t>
            </a:r>
            <a:r>
              <a:rPr dirty="0" smtClean="0">
                <a:solidFill>
                  <a:srgbClr val="002060"/>
                </a:solidFill>
              </a:rPr>
              <a:t>“.</a:t>
            </a:r>
            <a:endParaRPr dirty="0">
              <a:solidFill>
                <a:srgbClr val="002060"/>
              </a:solidFill>
            </a:endParaRPr>
          </a:p>
          <a:p>
            <a:pPr algn="just">
              <a:buNone/>
            </a:pPr>
            <a:endParaRPr dirty="0" smtClean="0">
              <a:solidFill>
                <a:srgbClr val="002060"/>
              </a:solidFill>
            </a:endParaRPr>
          </a:p>
          <a:p>
            <a:pPr marL="108000" indent="0" algn="just">
              <a:buNone/>
            </a:pPr>
            <a:r>
              <a:rPr dirty="0">
                <a:solidFill>
                  <a:srgbClr val="002060"/>
                </a:solidFill>
              </a:rPr>
              <a:t>3</a:t>
            </a:r>
            <a:r>
              <a:rPr dirty="0" smtClean="0">
                <a:solidFill>
                  <a:srgbClr val="002060"/>
                </a:solidFill>
              </a:rPr>
              <a:t>. Negatívne emócie korigovať – nie v zmysle potláčania, ale konštruktívneho, sociálne </a:t>
            </a:r>
            <a:r>
              <a:rPr smtClean="0">
                <a:solidFill>
                  <a:srgbClr val="002060"/>
                </a:solidFill>
              </a:rPr>
              <a:t>prijateľného vyjadrenia.</a:t>
            </a:r>
            <a:endParaRPr dirty="0" smtClean="0">
              <a:solidFill>
                <a:srgbClr val="002060"/>
              </a:solidFill>
            </a:endParaRPr>
          </a:p>
          <a:p>
            <a:pPr marL="108000" indent="0" algn="just">
              <a:buNone/>
            </a:pPr>
            <a:endParaRPr dirty="0">
              <a:solidFill>
                <a:srgbClr val="002060"/>
              </a:solidFill>
            </a:endParaRPr>
          </a:p>
          <a:p>
            <a:pPr marL="108000" indent="0" algn="just">
              <a:buNone/>
            </a:pPr>
            <a:r>
              <a:rPr dirty="0" smtClean="0">
                <a:solidFill>
                  <a:srgbClr val="002060"/>
                </a:solidFill>
              </a:rPr>
              <a:t>4. Komunikovať – efektívnejšie </a:t>
            </a:r>
            <a:r>
              <a:rPr dirty="0">
                <a:solidFill>
                  <a:srgbClr val="002060"/>
                </a:solidFill>
              </a:rPr>
              <a:t>je počkať, kým emócia </a:t>
            </a:r>
            <a:r>
              <a:rPr dirty="0" smtClean="0">
                <a:solidFill>
                  <a:srgbClr val="002060"/>
                </a:solidFill>
              </a:rPr>
              <a:t>„opadne“ </a:t>
            </a:r>
            <a:r>
              <a:rPr dirty="0">
                <a:solidFill>
                  <a:srgbClr val="002060"/>
                </a:solidFill>
              </a:rPr>
              <a:t>a následne </a:t>
            </a:r>
            <a:r>
              <a:rPr dirty="0" smtClean="0">
                <a:solidFill>
                  <a:srgbClr val="002060"/>
                </a:solidFill>
              </a:rPr>
              <a:t>problém komunikovať,  primerane vyjadriť </a:t>
            </a:r>
            <a:r>
              <a:rPr smtClean="0">
                <a:solidFill>
                  <a:srgbClr val="002060"/>
                </a:solidFill>
              </a:rPr>
              <a:t>svoj názor . </a:t>
            </a:r>
            <a:endParaRPr dirty="0" smtClean="0">
              <a:solidFill>
                <a:srgbClr val="002060"/>
              </a:solidFill>
            </a:endParaRPr>
          </a:p>
          <a:p>
            <a:pPr marL="108000" indent="0">
              <a:buNone/>
            </a:pPr>
            <a:endParaRPr lang="sk-SK" dirty="0"/>
          </a:p>
          <a:p>
            <a:pPr marL="10800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="" xmlns:p14="http://schemas.microsoft.com/office/powerpoint/2010/main" val="31275109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79" y="282240"/>
            <a:ext cx="8607960" cy="977317"/>
          </a:xfrm>
        </p:spPr>
        <p:txBody>
          <a:bodyPr/>
          <a:lstStyle/>
          <a:p>
            <a:pPr algn="ctr">
              <a:buNone/>
            </a:pPr>
            <a:r>
              <a:rPr sz="4800" dirty="0" smtClean="0">
                <a:solidFill>
                  <a:srgbClr val="FF0000"/>
                </a:solidFill>
                <a:latin typeface="+mn-lt"/>
              </a:rPr>
              <a:t>Ako </a:t>
            </a:r>
            <a:r>
              <a:rPr sz="4800" smtClean="0">
                <a:solidFill>
                  <a:srgbClr val="FF0000"/>
                </a:solidFill>
                <a:latin typeface="+mn-lt"/>
              </a:rPr>
              <a:t>na </a:t>
            </a:r>
            <a:r>
              <a:rPr lang="sk-SK" sz="4800" dirty="0" smtClean="0">
                <a:solidFill>
                  <a:srgbClr val="FF0000"/>
                </a:solidFill>
                <a:latin typeface="+mn-lt"/>
              </a:rPr>
              <a:t>negatívne pocity?</a:t>
            </a:r>
            <a:endParaRPr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15776" y="1259557"/>
            <a:ext cx="9297583" cy="5184575"/>
          </a:xfrm>
        </p:spPr>
        <p:txBody>
          <a:bodyPr>
            <a:normAutofit fontScale="92500" lnSpcReduction="10000"/>
          </a:bodyPr>
          <a:lstStyle/>
          <a:p>
            <a:pPr marL="108000" indent="0">
              <a:buNone/>
            </a:pPr>
            <a:endParaRPr lang="sk-SK" dirty="0" smtClean="0"/>
          </a:p>
          <a:p>
            <a:pPr>
              <a:buFontTx/>
              <a:buChar char="-"/>
            </a:pPr>
            <a:r>
              <a:rPr sz="2600" dirty="0" smtClean="0">
                <a:solidFill>
                  <a:srgbClr val="002060"/>
                </a:solidFill>
              </a:rPr>
              <a:t>Nádych - výdych (opakovane), ak je to možné napijem sa, hýbem sa...</a:t>
            </a:r>
          </a:p>
          <a:p>
            <a:pPr marL="108000" indent="0">
              <a:buNone/>
            </a:pPr>
            <a:endParaRPr sz="26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sz="2600" dirty="0" smtClean="0">
                <a:solidFill>
                  <a:srgbClr val="002060"/>
                </a:solidFill>
              </a:rPr>
              <a:t>Povedať si čarovnú formulku: napr. zvládnem to, mám na to, som dobrý, pozitívne myslieť</a:t>
            </a:r>
          </a:p>
          <a:p>
            <a:pPr marL="108000" indent="0">
              <a:buNone/>
            </a:pPr>
            <a:endParaRPr sz="26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sz="2600" dirty="0" smtClean="0">
                <a:solidFill>
                  <a:srgbClr val="002060"/>
                </a:solidFill>
              </a:rPr>
              <a:t>Nechať odznieť prvý nápor napätia (napr. narátať do desať) </a:t>
            </a:r>
          </a:p>
          <a:p>
            <a:pPr>
              <a:buFontTx/>
              <a:buChar char="-"/>
            </a:pPr>
            <a:endParaRPr sz="26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sz="2600" dirty="0" smtClean="0">
                <a:solidFill>
                  <a:srgbClr val="002060"/>
                </a:solidFill>
              </a:rPr>
              <a:t>Napísať svoje pocity, čo prežívam na papier</a:t>
            </a:r>
          </a:p>
          <a:p>
            <a:pPr marL="108000" indent="0">
              <a:buNone/>
            </a:pPr>
            <a:endParaRPr sz="26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sz="2600" dirty="0" smtClean="0">
                <a:solidFill>
                  <a:srgbClr val="002060"/>
                </a:solidFill>
              </a:rPr>
              <a:t>Relaxačné aktivity – napr. zabehať si, hudba, kreslenie, prechádzka v prírode</a:t>
            </a:r>
            <a:endParaRPr sz="2600" dirty="0">
              <a:solidFill>
                <a:srgbClr val="002060"/>
              </a:solidFill>
            </a:endParaRPr>
          </a:p>
          <a:p>
            <a:pPr marL="108000" indent="0">
              <a:buNone/>
            </a:pPr>
            <a:endParaRPr lang="sk-SK" sz="1600" dirty="0" smtClean="0"/>
          </a:p>
          <a:p>
            <a:pPr>
              <a:buFontTx/>
              <a:buChar char="-"/>
            </a:pPr>
            <a:endParaRPr lang="sk-SK" dirty="0"/>
          </a:p>
        </p:txBody>
      </p:sp>
    </p:spTree>
    <p:extLst>
      <p:ext uri="{BB962C8B-B14F-4D97-AF65-F5344CB8AC3E}">
        <p14:creationId xmlns="" xmlns:p14="http://schemas.microsoft.com/office/powerpoint/2010/main" val="32907066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2434</TotalTime>
  <Words>522</Words>
  <Application>Microsoft Office PowerPoint</Application>
  <PresentationFormat>Vlastná</PresentationFormat>
  <Paragraphs>92</Paragraphs>
  <Slides>12</Slides>
  <Notes>3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Motív Office</vt:lpstr>
      <vt:lpstr>     </vt:lpstr>
      <vt:lpstr> </vt:lpstr>
      <vt:lpstr>  </vt:lpstr>
      <vt:lpstr>Vlastnosti  emócii</vt:lpstr>
      <vt:lpstr> Môžeme ich rozdeliť: </vt:lpstr>
      <vt:lpstr>Ako je to vo vašom veku?</vt:lpstr>
      <vt:lpstr>Snímka 7</vt:lpstr>
      <vt:lpstr>Je dôležité:   </vt:lpstr>
      <vt:lpstr>Ako na negatívne pocity?</vt:lpstr>
      <vt:lpstr>Snímka 10</vt:lpstr>
      <vt:lpstr>Kto vám môže pomôcť?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Emócie – nemusíme sa ich báť!?</dc:title>
  <dc:creator>riaditeľ</dc:creator>
  <cp:lastModifiedBy>Klimova mariana</cp:lastModifiedBy>
  <cp:revision>118</cp:revision>
  <dcterms:created xsi:type="dcterms:W3CDTF">2019-03-05T14:11:13Z</dcterms:created>
  <dcterms:modified xsi:type="dcterms:W3CDTF">2023-01-19T15:10:33Z</dcterms:modified>
</cp:coreProperties>
</file>