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1" r:id="rId4"/>
    <p:sldId id="260" r:id="rId5"/>
    <p:sldId id="267" r:id="rId6"/>
    <p:sldId id="266" r:id="rId7"/>
    <p:sldId id="257" r:id="rId8"/>
    <p:sldId id="258" r:id="rId9"/>
    <p:sldId id="263" r:id="rId10"/>
    <p:sldId id="264" r:id="rId11"/>
    <p:sldId id="265"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sp>
        <p:nvSpPr>
          <p:cNvPr id="7" name="Rovná spojnica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Nadpis 28"/>
          <p:cNvSpPr>
            <a:spLocks noGrp="1"/>
          </p:cNvSpPr>
          <p:nvPr>
            <p:ph type="ctrTitle"/>
          </p:nvPr>
        </p:nvSpPr>
        <p:spPr>
          <a:xfrm>
            <a:off x="381000" y="4853411"/>
            <a:ext cx="8458200" cy="1222375"/>
          </a:xfrm>
        </p:spPr>
        <p:txBody>
          <a:bodyPr anchor="t"/>
          <a:lstStyle/>
          <a:p>
            <a:r>
              <a:rPr kumimoji="0" lang="sk-SK" smtClean="0"/>
              <a:t>Kliknite sem a upravte štýl predlohy nadpisov.</a:t>
            </a:r>
            <a:endParaRPr kumimoji="0" lang="en-US"/>
          </a:p>
        </p:txBody>
      </p:sp>
      <p:sp>
        <p:nvSpPr>
          <p:cNvPr id="9" name="Podnadpis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k-SK" smtClean="0"/>
              <a:t>Kliknite sem a upravte štýl predlohy podnadpisov.</a:t>
            </a:r>
            <a:endParaRPr kumimoji="0" lang="en-US"/>
          </a:p>
        </p:txBody>
      </p:sp>
      <p:sp>
        <p:nvSpPr>
          <p:cNvPr id="16" name="Zástupný symbol dátumu 15"/>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2" name="Zástupný symbol päty 1"/>
          <p:cNvSpPr>
            <a:spLocks noGrp="1"/>
          </p:cNvSpPr>
          <p:nvPr>
            <p:ph type="ftr" sz="quarter" idx="11"/>
          </p:nvPr>
        </p:nvSpPr>
        <p:spPr/>
        <p:txBody>
          <a:bodyPr/>
          <a:lstStyle/>
          <a:p>
            <a:endParaRPr lang="sk-SK"/>
          </a:p>
        </p:txBody>
      </p:sp>
      <p:sp>
        <p:nvSpPr>
          <p:cNvPr id="15" name="Zástupný symbol čísla snímky 14"/>
          <p:cNvSpPr>
            <a:spLocks noGrp="1"/>
          </p:cNvSpPr>
          <p:nvPr>
            <p:ph type="sldNum" sz="quarter" idx="12"/>
          </p:nvPr>
        </p:nvSpPr>
        <p:spPr>
          <a:xfrm>
            <a:off x="8229600" y="6473952"/>
            <a:ext cx="758952" cy="246888"/>
          </a:xfrm>
        </p:spPr>
        <p:txBody>
          <a:bodyPr/>
          <a:lstStyle/>
          <a:p>
            <a:fld id="{2C2C7516-3067-4301-8B0C-86E8AFD8F599}"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C2C7516-3067-4301-8B0C-86E8AFD8F599}"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858000" y="549276"/>
            <a:ext cx="1828800" cy="5851525"/>
          </a:xfrm>
        </p:spPr>
        <p:txBody>
          <a:bodyPr vert="eaVer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549276"/>
            <a:ext cx="6248400" cy="5851525"/>
          </a:xfrm>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C2C7516-3067-4301-8B0C-86E8AFD8F599}"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2" name="Nadpis 21"/>
          <p:cNvSpPr>
            <a:spLocks noGrp="1"/>
          </p:cNvSpPr>
          <p:nvPr>
            <p:ph type="title"/>
          </p:nvPr>
        </p:nvSpPr>
        <p:spPr/>
        <p:txBody>
          <a:bodyPr/>
          <a:lstStyle/>
          <a:p>
            <a:r>
              <a:rPr kumimoji="0" lang="sk-SK" smtClean="0"/>
              <a:t>Kliknite sem a upravte štýl predlohy nadpisov.</a:t>
            </a:r>
            <a:endParaRPr kumimoji="0" lang="en-US"/>
          </a:p>
        </p:txBody>
      </p:sp>
      <p:sp>
        <p:nvSpPr>
          <p:cNvPr id="27" name="Zástupný symbol obsahu 26"/>
          <p:cNvSpPr>
            <a:spLocks noGrp="1"/>
          </p:cNvSpPr>
          <p:nvPr>
            <p:ph idx="1"/>
          </p:nvPr>
        </p:nvSpPr>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5" name="Zástupný symbol dátumu 24"/>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19" name="Zástupný symbol päty 18"/>
          <p:cNvSpPr>
            <a:spLocks noGrp="1"/>
          </p:cNvSpPr>
          <p:nvPr>
            <p:ph type="ftr" sz="quarter" idx="11"/>
          </p:nvPr>
        </p:nvSpPr>
        <p:spPr>
          <a:xfrm>
            <a:off x="3581400" y="76200"/>
            <a:ext cx="2895600" cy="288925"/>
          </a:xfrm>
        </p:spPr>
        <p:txBody>
          <a:bodyPr/>
          <a:lstStyle/>
          <a:p>
            <a:endParaRPr lang="sk-SK"/>
          </a:p>
        </p:txBody>
      </p:sp>
      <p:sp>
        <p:nvSpPr>
          <p:cNvPr id="16" name="Zástupný symbol čísla snímky 15"/>
          <p:cNvSpPr>
            <a:spLocks noGrp="1"/>
          </p:cNvSpPr>
          <p:nvPr>
            <p:ph type="sldNum" sz="quarter" idx="12"/>
          </p:nvPr>
        </p:nvSpPr>
        <p:spPr>
          <a:xfrm>
            <a:off x="8229600" y="6473952"/>
            <a:ext cx="758952" cy="246888"/>
          </a:xfrm>
        </p:spPr>
        <p:txBody>
          <a:bodyPr/>
          <a:lstStyle/>
          <a:p>
            <a:fld id="{2C2C7516-3067-4301-8B0C-86E8AFD8F599}"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bg>
      <p:bgRef idx="1003">
        <a:schemeClr val="bg2"/>
      </p:bgRef>
    </p:bg>
    <p:spTree>
      <p:nvGrpSpPr>
        <p:cNvPr id="1" name=""/>
        <p:cNvGrpSpPr/>
        <p:nvPr/>
      </p:nvGrpSpPr>
      <p:grpSpPr>
        <a:xfrm>
          <a:off x="0" y="0"/>
          <a:ext cx="0" cy="0"/>
          <a:chOff x="0" y="0"/>
          <a:chExt cx="0" cy="0"/>
        </a:xfrm>
      </p:grpSpPr>
      <p:sp>
        <p:nvSpPr>
          <p:cNvPr id="7" name="Rovná spojnica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textu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k-SK" smtClean="0"/>
              <a:t>Kliknite sem a upravte štýly predlohy textu.</a:t>
            </a:r>
          </a:p>
        </p:txBody>
      </p:sp>
      <p:sp>
        <p:nvSpPr>
          <p:cNvPr id="19" name="Zástupný symbol dátumu 18"/>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11" name="Zástupný symbol päty 10"/>
          <p:cNvSpPr>
            <a:spLocks noGrp="1"/>
          </p:cNvSpPr>
          <p:nvPr>
            <p:ph type="ftr" sz="quarter" idx="11"/>
          </p:nvPr>
        </p:nvSpPr>
        <p:spPr/>
        <p:txBody>
          <a:bodyPr/>
          <a:lstStyle/>
          <a:p>
            <a:endParaRPr lang="sk-SK"/>
          </a:p>
        </p:txBody>
      </p:sp>
      <p:sp>
        <p:nvSpPr>
          <p:cNvPr id="16" name="Zástupný symbol čísla snímky 15"/>
          <p:cNvSpPr>
            <a:spLocks noGrp="1"/>
          </p:cNvSpPr>
          <p:nvPr>
            <p:ph type="sldNum" sz="quarter" idx="12"/>
          </p:nvPr>
        </p:nvSpPr>
        <p:spPr/>
        <p:txBody>
          <a:bodyPr/>
          <a:lstStyle/>
          <a:p>
            <a:fld id="{2C2C7516-3067-4301-8B0C-86E8AFD8F599}" type="slidenum">
              <a:rPr lang="sk-SK" smtClean="0"/>
              <a:pPr/>
              <a:t>‹#›</a:t>
            </a:fld>
            <a:endParaRPr lang="sk-SK"/>
          </a:p>
        </p:txBody>
      </p:sp>
      <p:sp>
        <p:nvSpPr>
          <p:cNvPr id="8" name="Nadpis 7"/>
          <p:cNvSpPr>
            <a:spLocks noGrp="1"/>
          </p:cNvSpPr>
          <p:nvPr>
            <p:ph type="title"/>
          </p:nvPr>
        </p:nvSpPr>
        <p:spPr>
          <a:xfrm>
            <a:off x="180475" y="2947085"/>
            <a:ext cx="8686800" cy="1184825"/>
          </a:xfrm>
        </p:spPr>
        <p:txBody>
          <a:bodyPr rtlCol="0" anchor="t"/>
          <a:lstStyle>
            <a:lvl1pPr algn="r">
              <a:defRPr/>
            </a:lvl1pPr>
          </a:lstStyle>
          <a:p>
            <a:r>
              <a:rPr kumimoji="0" lang="sk-SK" smtClean="0"/>
              <a:t>Kliknite sem a upravte štýl predlohy nadpisov.</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0" name="Nadpis 19"/>
          <p:cNvSpPr>
            <a:spLocks noGrp="1"/>
          </p:cNvSpPr>
          <p:nvPr>
            <p:ph type="title"/>
          </p:nvPr>
        </p:nvSpPr>
        <p:spPr>
          <a:xfrm>
            <a:off x="301752" y="457200"/>
            <a:ext cx="8686800" cy="841248"/>
          </a:xfrm>
        </p:spPr>
        <p:txBody>
          <a:bodyPr/>
          <a:lstStyle/>
          <a:p>
            <a:r>
              <a:rPr kumimoji="0" lang="sk-SK" smtClean="0"/>
              <a:t>Kliknite sem a upravte štýl predlohy nadpisov.</a:t>
            </a:r>
            <a:endParaRPr kumimoji="0" lang="en-US"/>
          </a:p>
        </p:txBody>
      </p:sp>
      <p:sp>
        <p:nvSpPr>
          <p:cNvPr id="14" name="Zástupný symbol obsah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3" name="Zástupný symbol obsah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1" name="Zástupný symbol dátumu 20"/>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10" name="Zástupný symbol päty 9"/>
          <p:cNvSpPr>
            <a:spLocks noGrp="1"/>
          </p:cNvSpPr>
          <p:nvPr>
            <p:ph type="ftr" sz="quarter" idx="11"/>
          </p:nvPr>
        </p:nvSpPr>
        <p:spPr/>
        <p:txBody>
          <a:bodyPr/>
          <a:lstStyle/>
          <a:p>
            <a:endParaRPr lang="sk-SK"/>
          </a:p>
        </p:txBody>
      </p:sp>
      <p:sp>
        <p:nvSpPr>
          <p:cNvPr id="31" name="Zástupný symbol čísla snímky 30"/>
          <p:cNvSpPr>
            <a:spLocks noGrp="1"/>
          </p:cNvSpPr>
          <p:nvPr>
            <p:ph type="sldNum" sz="quarter" idx="12"/>
          </p:nvPr>
        </p:nvSpPr>
        <p:spPr/>
        <p:txBody>
          <a:bodyPr/>
          <a:lstStyle/>
          <a:p>
            <a:fld id="{2C2C7516-3067-4301-8B0C-86E8AFD8F599}"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anie">
    <p:spTree>
      <p:nvGrpSpPr>
        <p:cNvPr id="1" name=""/>
        <p:cNvGrpSpPr/>
        <p:nvPr/>
      </p:nvGrpSpPr>
      <p:grpSpPr>
        <a:xfrm>
          <a:off x="0" y="0"/>
          <a:ext cx="0" cy="0"/>
          <a:chOff x="0" y="0"/>
          <a:chExt cx="0" cy="0"/>
        </a:xfrm>
      </p:grpSpPr>
      <p:sp>
        <p:nvSpPr>
          <p:cNvPr id="29" name="Nadpis 28"/>
          <p:cNvSpPr>
            <a:spLocks noGrp="1"/>
          </p:cNvSpPr>
          <p:nvPr>
            <p:ph type="title"/>
          </p:nvPr>
        </p:nvSpPr>
        <p:spPr>
          <a:xfrm>
            <a:off x="304800" y="5410200"/>
            <a:ext cx="8610600" cy="882650"/>
          </a:xfrm>
        </p:spPr>
        <p:txBody>
          <a:bodyPr anchor="ctr"/>
          <a:lstStyle>
            <a:lvl1pPr>
              <a:defRPr/>
            </a:lvl1pPr>
          </a:lstStyle>
          <a:p>
            <a:r>
              <a:rPr kumimoji="0" lang="sk-SK" smtClean="0"/>
              <a:t>Kliknite sem a upravte štýl predlohy nadpisov.</a:t>
            </a:r>
            <a:endParaRPr kumimoji="0" lang="en-US"/>
          </a:p>
        </p:txBody>
      </p:sp>
      <p:sp>
        <p:nvSpPr>
          <p:cNvPr id="13" name="Zástupný symbol textu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k-SK" smtClean="0"/>
              <a:t>Kliknite sem a upravte štýly predlohy textu.</a:t>
            </a:r>
          </a:p>
        </p:txBody>
      </p:sp>
      <p:sp>
        <p:nvSpPr>
          <p:cNvPr id="25" name="Zástupný symbol textu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k-SK" smtClean="0"/>
              <a:t>Kliknite sem a upravte štýly predlohy textu.</a:t>
            </a:r>
          </a:p>
        </p:txBody>
      </p:sp>
      <p:sp>
        <p:nvSpPr>
          <p:cNvPr id="4" name="Zástupný symbol obsah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8" name="Zástupný symbol obsah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0" name="Zástupný symbol dátumu 9"/>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a:xfrm>
            <a:off x="8229600" y="6477000"/>
            <a:ext cx="762000" cy="246888"/>
          </a:xfrm>
        </p:spPr>
        <p:txBody>
          <a:bodyPr/>
          <a:lstStyle/>
          <a:p>
            <a:fld id="{2C2C7516-3067-4301-8B0C-86E8AFD8F599}" type="slidenum">
              <a:rPr lang="sk-SK" smtClean="0"/>
              <a:pPr/>
              <a:t>‹#›</a:t>
            </a:fld>
            <a:endParaRPr lang="sk-SK"/>
          </a:p>
        </p:txBody>
      </p:sp>
      <p:sp>
        <p:nvSpPr>
          <p:cNvPr id="11" name="Rovná spojnica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30" name="Nadpis 29"/>
          <p:cNvSpPr>
            <a:spLocks noGrp="1"/>
          </p:cNvSpPr>
          <p:nvPr>
            <p:ph type="title"/>
          </p:nvPr>
        </p:nvSpPr>
        <p:spPr>
          <a:xfrm>
            <a:off x="301752" y="457200"/>
            <a:ext cx="8686800" cy="841248"/>
          </a:xfrm>
        </p:spPr>
        <p:txBody>
          <a:bodyPr/>
          <a:lstStyle/>
          <a:p>
            <a:r>
              <a:rPr kumimoji="0" lang="sk-SK" smtClean="0"/>
              <a:t>Kliknite sem a upravte štýl predlohy nadpisov.</a:t>
            </a:r>
            <a:endParaRPr kumimoji="0" lang="en-US"/>
          </a:p>
        </p:txBody>
      </p:sp>
      <p:sp>
        <p:nvSpPr>
          <p:cNvPr id="12" name="Zástupný symbol dátumu 11"/>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21" name="Zástupný symbol päty 20"/>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C2C7516-3067-4301-8B0C-86E8AFD8F599}"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a">
    <p:spTree>
      <p:nvGrpSpPr>
        <p:cNvPr id="1" name=""/>
        <p:cNvGrpSpPr/>
        <p:nvPr/>
      </p:nvGrpSpPr>
      <p:grpSpPr>
        <a:xfrm>
          <a:off x="0" y="0"/>
          <a:ext cx="0" cy="0"/>
          <a:chOff x="0" y="0"/>
          <a:chExt cx="0" cy="0"/>
        </a:xfrm>
      </p:grpSpPr>
      <p:sp>
        <p:nvSpPr>
          <p:cNvPr id="3" name="Zástupný symbol dátumu 2"/>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24" name="Zástupný symbol päty 23"/>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2C2C7516-3067-4301-8B0C-86E8AFD8F599}"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popisom">
    <p:spTree>
      <p:nvGrpSpPr>
        <p:cNvPr id="1" name=""/>
        <p:cNvGrpSpPr/>
        <p:nvPr/>
      </p:nvGrpSpPr>
      <p:grpSpPr>
        <a:xfrm>
          <a:off x="0" y="0"/>
          <a:ext cx="0" cy="0"/>
          <a:chOff x="0" y="0"/>
          <a:chExt cx="0" cy="0"/>
        </a:xfrm>
      </p:grpSpPr>
      <p:sp>
        <p:nvSpPr>
          <p:cNvPr id="8" name="Rovná spojnica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Nadpis 11"/>
          <p:cNvSpPr>
            <a:spLocks noGrp="1"/>
          </p:cNvSpPr>
          <p:nvPr>
            <p:ph type="title"/>
          </p:nvPr>
        </p:nvSpPr>
        <p:spPr>
          <a:xfrm>
            <a:off x="457200" y="5486400"/>
            <a:ext cx="8458200" cy="520700"/>
          </a:xfrm>
        </p:spPr>
        <p:txBody>
          <a:bodyPr anchor="ctr"/>
          <a:lstStyle>
            <a:lvl1pPr algn="l">
              <a:buNone/>
              <a:defRPr sz="2000" b="1"/>
            </a:lvl1pPr>
          </a:lstStyle>
          <a:p>
            <a:r>
              <a:rPr kumimoji="0" lang="sk-SK" smtClean="0"/>
              <a:t>Kliknite sem a upravte štýl predlohy nadpisov.</a:t>
            </a:r>
            <a:endParaRPr kumimoji="0" lang="en-US"/>
          </a:p>
        </p:txBody>
      </p:sp>
      <p:sp>
        <p:nvSpPr>
          <p:cNvPr id="26" name="Zástupný symbol textu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sk-SK" smtClean="0"/>
              <a:t>Kliknite sem a upravte štýly predlohy textu.</a:t>
            </a:r>
          </a:p>
        </p:txBody>
      </p:sp>
      <p:sp>
        <p:nvSpPr>
          <p:cNvPr id="14" name="Zástupný symbol obsah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5" name="Zástupný symbol dátumu 24"/>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29" name="Zástupný symbol päty 28"/>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2C2C7516-3067-4301-8B0C-86E8AFD8F599}" type="slidenum">
              <a:rPr lang="sk-SK" smtClean="0"/>
              <a:pPr/>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ok s popisom">
    <p:spTree>
      <p:nvGrpSpPr>
        <p:cNvPr id="1" name=""/>
        <p:cNvGrpSpPr/>
        <p:nvPr/>
      </p:nvGrpSpPr>
      <p:grpSpPr>
        <a:xfrm>
          <a:off x="0" y="0"/>
          <a:ext cx="0" cy="0"/>
          <a:chOff x="0" y="0"/>
          <a:chExt cx="0" cy="0"/>
        </a:xfrm>
      </p:grpSpPr>
      <p:sp>
        <p:nvSpPr>
          <p:cNvPr id="13" name="Zástupný symbol obrázka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sk-SK" smtClean="0"/>
              <a:t>Ak chcete pridať obrázok, kliknite na ikonu</a:t>
            </a:r>
            <a:endParaRPr kumimoji="0" lang="en-US" dirty="0"/>
          </a:p>
        </p:txBody>
      </p:sp>
      <p:sp>
        <p:nvSpPr>
          <p:cNvPr id="7" name="Zástupný symbol dátumu 6"/>
          <p:cNvSpPr>
            <a:spLocks noGrp="1"/>
          </p:cNvSpPr>
          <p:nvPr>
            <p:ph type="dt" sz="half" idx="10"/>
          </p:nvPr>
        </p:nvSpPr>
        <p:spPr/>
        <p:txBody>
          <a:bodyPr/>
          <a:lstStyle/>
          <a:p>
            <a:fld id="{FB1A542D-F2C4-4CBB-B8DC-6517B0514505}" type="datetimeFigureOut">
              <a:rPr lang="sk-SK" smtClean="0"/>
              <a:pPr/>
              <a:t>8. 4. 2020</a:t>
            </a:fld>
            <a:endParaRPr lang="sk-SK"/>
          </a:p>
        </p:txBody>
      </p:sp>
      <p:sp>
        <p:nvSpPr>
          <p:cNvPr id="5" name="Zástupný symbol päty 4"/>
          <p:cNvSpPr>
            <a:spLocks noGrp="1"/>
          </p:cNvSpPr>
          <p:nvPr>
            <p:ph type="ftr" sz="quarter" idx="11"/>
          </p:nvPr>
        </p:nvSpPr>
        <p:spPr/>
        <p:txBody>
          <a:bodyPr/>
          <a:lstStyle/>
          <a:p>
            <a:endParaRPr lang="sk-SK"/>
          </a:p>
        </p:txBody>
      </p:sp>
      <p:sp>
        <p:nvSpPr>
          <p:cNvPr id="31" name="Zástupný symbol čísla snímky 30"/>
          <p:cNvSpPr>
            <a:spLocks noGrp="1"/>
          </p:cNvSpPr>
          <p:nvPr>
            <p:ph type="sldNum" sz="quarter" idx="12"/>
          </p:nvPr>
        </p:nvSpPr>
        <p:spPr/>
        <p:txBody>
          <a:bodyPr/>
          <a:lstStyle/>
          <a:p>
            <a:fld id="{2C2C7516-3067-4301-8B0C-86E8AFD8F599}" type="slidenum">
              <a:rPr lang="sk-SK" smtClean="0"/>
              <a:pPr/>
              <a:t>‹#›</a:t>
            </a:fld>
            <a:endParaRPr lang="sk-SK"/>
          </a:p>
        </p:txBody>
      </p:sp>
      <p:sp>
        <p:nvSpPr>
          <p:cNvPr id="17" name="Nadpis 16"/>
          <p:cNvSpPr>
            <a:spLocks noGrp="1"/>
          </p:cNvSpPr>
          <p:nvPr>
            <p:ph type="title"/>
          </p:nvPr>
        </p:nvSpPr>
        <p:spPr>
          <a:xfrm>
            <a:off x="381000" y="4993760"/>
            <a:ext cx="5867400" cy="522288"/>
          </a:xfrm>
        </p:spPr>
        <p:txBody>
          <a:bodyPr anchor="ctr"/>
          <a:lstStyle>
            <a:lvl1pPr algn="l">
              <a:buNone/>
              <a:defRPr sz="2000" b="1"/>
            </a:lvl1pPr>
          </a:lstStyle>
          <a:p>
            <a:r>
              <a:rPr kumimoji="0" lang="sk-SK" smtClean="0"/>
              <a:t>Kliknite sem a upravte štýl predlohy nadpisov.</a:t>
            </a:r>
            <a:endParaRPr kumimoji="0" lang="en-US"/>
          </a:p>
        </p:txBody>
      </p:sp>
      <p:sp>
        <p:nvSpPr>
          <p:cNvPr id="26" name="Zástupný symbol textu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sk-SK" smtClean="0"/>
              <a:t>Kliknite sem a upravte štýly predlohy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vná spojnica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Zástupný symbol textu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11" name="Zástupný symbol dátumu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B1A542D-F2C4-4CBB-B8DC-6517B0514505}" type="datetimeFigureOut">
              <a:rPr lang="sk-SK" smtClean="0"/>
              <a:pPr/>
              <a:t>8. 4. 2020</a:t>
            </a:fld>
            <a:endParaRPr lang="sk-SK"/>
          </a:p>
        </p:txBody>
      </p:sp>
      <p:sp>
        <p:nvSpPr>
          <p:cNvPr id="28" name="Zástupný symbol päty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sk-SK"/>
          </a:p>
        </p:txBody>
      </p:sp>
      <p:sp>
        <p:nvSpPr>
          <p:cNvPr id="5" name="Zástupný symbol čísla snímky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C2C7516-3067-4301-8B0C-86E8AFD8F599}" type="slidenum">
              <a:rPr lang="sk-SK" smtClean="0"/>
              <a:pPr/>
              <a:t>‹#›</a:t>
            </a:fld>
            <a:endParaRPr lang="sk-SK"/>
          </a:p>
        </p:txBody>
      </p:sp>
      <p:sp>
        <p:nvSpPr>
          <p:cNvPr id="10" name="Zástupný symbol nadpisu 9"/>
          <p:cNvSpPr>
            <a:spLocks noGrp="1"/>
          </p:cNvSpPr>
          <p:nvPr>
            <p:ph type="title"/>
          </p:nvPr>
        </p:nvSpPr>
        <p:spPr>
          <a:xfrm>
            <a:off x="304800" y="457200"/>
            <a:ext cx="8686800" cy="838200"/>
          </a:xfrm>
          <a:prstGeom prst="rect">
            <a:avLst/>
          </a:prstGeom>
        </p:spPr>
        <p:txBody>
          <a:bodyPr vert="horz" anchor="ctr">
            <a:normAutofit/>
          </a:bodyPr>
          <a:lstStyle/>
          <a:p>
            <a:r>
              <a:rPr kumimoji="0" lang="sk-SK" smtClean="0"/>
              <a:t>Kliknite sem a upravte štýl predlohy nadpisov.</a:t>
            </a:r>
            <a:endParaRPr kumimoji="0" lang="en-US"/>
          </a:p>
        </p:txBody>
      </p:sp>
      <p:sp>
        <p:nvSpPr>
          <p:cNvPr id="9" name="Rovná spojnica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ovná spojnica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rodina.cz/scripts/galerie/media.asp?id=10056&amp;from_tag=vybe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00034" y="571480"/>
            <a:ext cx="8458200" cy="1222375"/>
          </a:xfrm>
        </p:spPr>
        <p:txBody>
          <a:bodyPr/>
          <a:lstStyle/>
          <a:p>
            <a:pPr algn="ctr"/>
            <a:r>
              <a:rPr lang="sk-SK" dirty="0" smtClean="0"/>
              <a:t>Skrížená </a:t>
            </a:r>
            <a:r>
              <a:rPr lang="sk-SK" dirty="0" err="1" smtClean="0"/>
              <a:t>lateralita</a:t>
            </a:r>
            <a:r>
              <a:rPr lang="sk-SK" dirty="0" smtClean="0"/>
              <a:t> a jej vplyv </a:t>
            </a:r>
            <a:br>
              <a:rPr lang="sk-SK" dirty="0" smtClean="0"/>
            </a:br>
            <a:r>
              <a:rPr lang="sk-SK" dirty="0" smtClean="0"/>
              <a:t>na školský výkon dieťaťa</a:t>
            </a:r>
            <a:endParaRPr lang="sk-SK" dirty="0"/>
          </a:p>
        </p:txBody>
      </p:sp>
      <p:sp>
        <p:nvSpPr>
          <p:cNvPr id="3" name="Podnadpis 2"/>
          <p:cNvSpPr>
            <a:spLocks noGrp="1"/>
          </p:cNvSpPr>
          <p:nvPr>
            <p:ph type="subTitle" idx="1"/>
          </p:nvPr>
        </p:nvSpPr>
        <p:spPr>
          <a:xfrm>
            <a:off x="323528" y="3212976"/>
            <a:ext cx="8530208" cy="1418456"/>
          </a:xfrm>
        </p:spPr>
        <p:txBody>
          <a:bodyPr>
            <a:normAutofit lnSpcReduction="10000"/>
          </a:bodyPr>
          <a:lstStyle/>
          <a:p>
            <a:r>
              <a:rPr lang="sk-SK" sz="2800" dirty="0" err="1" smtClean="0"/>
              <a:t>Lateralita</a:t>
            </a:r>
            <a:r>
              <a:rPr lang="sk-SK" sz="2800" dirty="0" smtClean="0"/>
              <a:t> je odraz dominancie mozgovej hemisféry.</a:t>
            </a:r>
          </a:p>
          <a:p>
            <a:r>
              <a:rPr lang="sk-SK" sz="2800" dirty="0" smtClean="0"/>
              <a:t>Prevaha jedného z párových orgánov človeka- ruky, nohy (motorická) oka, ucha (senzorická</a:t>
            </a:r>
            <a:r>
              <a:rPr lang="sk-SK" dirty="0" smtClean="0"/>
              <a:t>)</a:t>
            </a:r>
          </a:p>
          <a:p>
            <a:endParaRPr lang="sk-SK" dirty="0"/>
          </a:p>
        </p:txBody>
      </p:sp>
      <p:sp>
        <p:nvSpPr>
          <p:cNvPr id="4" name="BlokTextu 3"/>
          <p:cNvSpPr txBox="1"/>
          <p:nvPr/>
        </p:nvSpPr>
        <p:spPr>
          <a:xfrm>
            <a:off x="2680420" y="6050553"/>
            <a:ext cx="3816424" cy="646331"/>
          </a:xfrm>
          <a:prstGeom prst="rect">
            <a:avLst/>
          </a:prstGeom>
          <a:noFill/>
        </p:spPr>
        <p:txBody>
          <a:bodyPr wrap="square" rtlCol="0">
            <a:spAutoFit/>
          </a:bodyPr>
          <a:lstStyle/>
          <a:p>
            <a:pPr algn="ctr"/>
            <a:r>
              <a:rPr lang="sk-SK" dirty="0" smtClean="0"/>
              <a:t>Mgr. Katarína Ivaničová</a:t>
            </a:r>
          </a:p>
          <a:p>
            <a:pPr algn="ctr"/>
            <a:r>
              <a:rPr lang="sk-SK" dirty="0" smtClean="0"/>
              <a:t>CPPPaP Zvolen </a:t>
            </a:r>
            <a:endParaRPr lang="sk-SK"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0" y="1285860"/>
            <a:ext cx="8991600" cy="5429288"/>
          </a:xfrm>
        </p:spPr>
        <p:txBody>
          <a:bodyPr>
            <a:normAutofit fontScale="47500" lnSpcReduction="20000"/>
          </a:bodyPr>
          <a:lstStyle/>
          <a:p>
            <a:r>
              <a:rPr lang="sk-SK" b="1" dirty="0" smtClean="0"/>
              <a:t>Písmeno X na papieri</a:t>
            </a:r>
          </a:p>
          <a:p>
            <a:r>
              <a:rPr lang="sk-SK" dirty="0" smtClean="0"/>
              <a:t>Na papier si nakreslíme písmeno X jednoducho tak, že fixkou spojíme pravý horný roh s ľavým dolným a ľavý horný s pravým dolným. Papier umiestnime do výšky svojich očí, napr. na stenu, na tabuľu alebo magnetom na chladničku. Cvičenie spočíva v tom, že sa obe oči pozerajú do stredu X, do miesta </a:t>
            </a:r>
            <a:r>
              <a:rPr lang="sk-SK" dirty="0" err="1" smtClean="0"/>
              <a:t>pretnutia</a:t>
            </a:r>
            <a:r>
              <a:rPr lang="sk-SK" dirty="0" smtClean="0"/>
              <a:t> dvoch priamok.</a:t>
            </a:r>
          </a:p>
          <a:p>
            <a:r>
              <a:rPr lang="sk-SK" b="1" dirty="0" smtClean="0"/>
              <a:t>Písmeno X očami</a:t>
            </a:r>
          </a:p>
          <a:p>
            <a:r>
              <a:rPr lang="sk-SK" dirty="0" smtClean="0"/>
              <a:t>Očami kreslíme uhlopriečky v tvare X, môžeme tiež kresliť písmeno X, ktoré je zarámované vo štvorci. Tak isto, ako pri ležatej osmičke, robíme X čo najväčšie, ale nehýbeme pri tom hlavou, len očami.</a:t>
            </a:r>
          </a:p>
          <a:p>
            <a:r>
              <a:rPr lang="sk-SK" b="1" dirty="0" smtClean="0"/>
              <a:t>Tlieskanie do kríža</a:t>
            </a:r>
          </a:p>
          <a:p>
            <a:r>
              <a:rPr lang="sk-SK" dirty="0" smtClean="0"/>
              <a:t>Určite si pamätáte z detstva tlieskanie vo dvojiciach. Každý zatlieska sám, potom nasleduje tlesknutie spolu do kríža, samotné tlesknutie, do druhého kríža, samotné tlesknutie, rovnobežne spolu oboma rukami, samotné tlesknutie  a spolu do kríža. Toto cvičenie vzbudzuje v ľuďoch radosť a väčšinou ho sprevádza smiech. Dospelým chvíľu trvá, kým si uvedomia, ako sa táto hra vlastne hrá, potom si spomenú a sú z nich zasa deti. Skúste to. Požiadajte niekoho dospelého alebo dieťa, nech si to s vami zahrá. Ak </a:t>
            </a:r>
            <a:r>
              <a:rPr lang="sk-SK" dirty="0" err="1" smtClean="0"/>
              <a:t>parťáka</a:t>
            </a:r>
            <a:r>
              <a:rPr lang="sk-SK" dirty="0" smtClean="0"/>
              <a:t> na tlieskanie nenájdete, môžete tlieskať len tak vo vzduchu alebo o stenu sami.</a:t>
            </a:r>
          </a:p>
          <a:p>
            <a:r>
              <a:rPr lang="sk-SK" dirty="0" smtClean="0"/>
              <a:t>Zaujímavá situácia nastáva, keď sa stretnete štyria a všetkým sa vám chce tlieskať. V tom prípade sa postavte do kruhu (možno skôr do štvorčeka), dvaja a dvaja oproti sebe (spolu tlieskajú tí, ktorí stoja oproti sebe) a tlieskanie prepojte tak, že sa budete striedať. Keď v jednej dvojici tlieska každý sám, v druhej tlieskajú spolu atď. Chvíľu síce potrvá, kým sa zohráte, ale potom to stojí za to.</a:t>
            </a:r>
          </a:p>
          <a:p>
            <a:r>
              <a:rPr lang="sk-SK" b="1" dirty="0" smtClean="0"/>
              <a:t>Dve ruky, dve možnosti</a:t>
            </a:r>
          </a:p>
          <a:p>
            <a:r>
              <a:rPr lang="sk-SK" dirty="0" smtClean="0"/>
              <a:t>Ďalšie cvičenia na zladenie hemisfér sú tie, pri ktorých robíme každou rukou niečo iné.</a:t>
            </a:r>
          </a:p>
          <a:p>
            <a:r>
              <a:rPr lang="sk-SK" dirty="0" smtClean="0"/>
              <a:t>Jedno cvičenie poznáme všetci z detstva. Jednou rukou si búchame po hlave a druhou si krúživým pohybom hladíme bruško. Ďalšia možnosť je, že každá ruka kreslí vo vzduchu iný tvar, napr. jedna štvorec a druhá kruh (alebo čokoľvek iné).</a:t>
            </a:r>
          </a:p>
          <a:p>
            <a:endParaRPr lang="sk-SK" dirty="0"/>
          </a:p>
        </p:txBody>
      </p:sp>
      <p:pic>
        <p:nvPicPr>
          <p:cNvPr id="2050" name="Picture 2" descr="Výsledok vyhľadávania obrázkov pre dopyt child writing"/>
          <p:cNvPicPr>
            <a:picLocks noChangeAspect="1" noChangeArrowheads="1"/>
          </p:cNvPicPr>
          <p:nvPr/>
        </p:nvPicPr>
        <p:blipFill>
          <a:blip r:embed="rId2" cstate="print"/>
          <a:srcRect/>
          <a:stretch>
            <a:fillRect/>
          </a:stretch>
        </p:blipFill>
        <p:spPr bwMode="auto">
          <a:xfrm>
            <a:off x="3000364" y="0"/>
            <a:ext cx="2453924" cy="107154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Ďakujem za pozornosť</a:t>
            </a:r>
            <a:endParaRPr lang="sk-SK" dirty="0"/>
          </a:p>
        </p:txBody>
      </p:sp>
      <p:sp>
        <p:nvSpPr>
          <p:cNvPr id="3" name="Zástupný symbol obsahu 2"/>
          <p:cNvSpPr>
            <a:spLocks noGrp="1"/>
          </p:cNvSpPr>
          <p:nvPr>
            <p:ph idx="1"/>
          </p:nvPr>
        </p:nvSpPr>
        <p:spPr/>
        <p:txBody>
          <a:bodyPr>
            <a:normAutofit fontScale="77500" lnSpcReduction="20000"/>
          </a:bodyPr>
          <a:lstStyle/>
          <a:p>
            <a:pPr>
              <a:buNone/>
            </a:pPr>
            <a:endParaRPr lang="sk-SK" dirty="0" smtClean="0"/>
          </a:p>
          <a:p>
            <a:pPr>
              <a:buNone/>
            </a:pPr>
            <a:endParaRPr lang="sk-SK" dirty="0" smtClean="0"/>
          </a:p>
          <a:p>
            <a:pPr>
              <a:buNone/>
            </a:pPr>
            <a:endParaRPr lang="sk-SK" dirty="0" smtClean="0"/>
          </a:p>
          <a:p>
            <a:pPr>
              <a:buNone/>
            </a:pPr>
            <a:endParaRPr lang="sk-SK" dirty="0" smtClean="0"/>
          </a:p>
          <a:p>
            <a:pPr>
              <a:buNone/>
            </a:pPr>
            <a:endParaRPr lang="sk-SK" dirty="0" smtClean="0"/>
          </a:p>
          <a:p>
            <a:pPr>
              <a:buNone/>
            </a:pPr>
            <a:endParaRPr lang="sk-SK" dirty="0" smtClean="0"/>
          </a:p>
          <a:p>
            <a:pPr>
              <a:buNone/>
            </a:pPr>
            <a:endParaRPr lang="sk-SK" dirty="0" smtClean="0"/>
          </a:p>
          <a:p>
            <a:pPr>
              <a:buNone/>
            </a:pPr>
            <a:r>
              <a:rPr lang="sk-SK" dirty="0" smtClean="0"/>
              <a:t>Zdroj: internet</a:t>
            </a:r>
          </a:p>
          <a:p>
            <a:pPr>
              <a:buNone/>
            </a:pPr>
            <a:endParaRPr lang="sk-SK" dirty="0" smtClean="0"/>
          </a:p>
          <a:p>
            <a:pPr>
              <a:buNone/>
            </a:pPr>
            <a:r>
              <a:rPr lang="sk-SK" smtClean="0"/>
              <a:t>Časopis </a:t>
            </a:r>
            <a:r>
              <a:rPr lang="sk-SK" dirty="0" err="1" smtClean="0"/>
              <a:t>Psychologie</a:t>
            </a:r>
            <a:r>
              <a:rPr lang="sk-SK" dirty="0" smtClean="0"/>
              <a:t>- </a:t>
            </a:r>
            <a:r>
              <a:rPr lang="sk-SK" dirty="0" err="1" smtClean="0"/>
              <a:t>Jiří</a:t>
            </a:r>
            <a:r>
              <a:rPr lang="sk-SK" dirty="0" smtClean="0"/>
              <a:t> Buchar</a:t>
            </a:r>
          </a:p>
          <a:p>
            <a:pPr>
              <a:buNone/>
            </a:pPr>
            <a:r>
              <a:rPr lang="sk-SK" dirty="0" err="1" smtClean="0"/>
              <a:t>Sovák</a:t>
            </a:r>
            <a:r>
              <a:rPr lang="sk-SK" dirty="0" smtClean="0"/>
              <a:t>, </a:t>
            </a:r>
            <a:r>
              <a:rPr lang="sk-SK" dirty="0" err="1" smtClean="0"/>
              <a:t>Matějček</a:t>
            </a:r>
            <a:endParaRPr lang="sk-S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t>Lateralita</a:t>
            </a:r>
            <a:endParaRPr lang="sk-SK" dirty="0"/>
          </a:p>
        </p:txBody>
      </p:sp>
      <p:sp>
        <p:nvSpPr>
          <p:cNvPr id="3" name="Zástupný symbol obsahu 2"/>
          <p:cNvSpPr>
            <a:spLocks noGrp="1"/>
          </p:cNvSpPr>
          <p:nvPr>
            <p:ph idx="1"/>
          </p:nvPr>
        </p:nvSpPr>
        <p:spPr/>
        <p:txBody>
          <a:bodyPr>
            <a:normAutofit fontScale="92500" lnSpcReduction="20000"/>
          </a:bodyPr>
          <a:lstStyle/>
          <a:p>
            <a:r>
              <a:rPr lang="sk-SK" b="1" dirty="0" smtClean="0"/>
              <a:t>Vyhranená</a:t>
            </a:r>
            <a:r>
              <a:rPr lang="sk-SK" dirty="0" smtClean="0"/>
              <a:t>- všetky centrá pre preferovaný párový orgán sú v jednej hemisfére- mozog je organizovanejší a schopnejší efektívne spracovávať informácie</a:t>
            </a:r>
          </a:p>
          <a:p>
            <a:r>
              <a:rPr lang="sk-SK" b="1" dirty="0" smtClean="0"/>
              <a:t>Nevyhranená</a:t>
            </a:r>
          </a:p>
          <a:p>
            <a:r>
              <a:rPr lang="sk-SK" b="1" dirty="0" smtClean="0"/>
              <a:t>Skrížená</a:t>
            </a:r>
            <a:r>
              <a:rPr lang="sk-SK" dirty="0" smtClean="0"/>
              <a:t>- motorická funkcia sa lokalizuje v jednej hemisfére a senzorická v druhej</a:t>
            </a:r>
          </a:p>
          <a:p>
            <a:pPr>
              <a:buNone/>
            </a:pPr>
            <a:r>
              <a:rPr lang="sk-SK" dirty="0" smtClean="0"/>
              <a:t>   - atypická spolupráca oboch hemisfér</a:t>
            </a:r>
          </a:p>
          <a:p>
            <a:pPr>
              <a:buNone/>
            </a:pPr>
            <a:r>
              <a:rPr lang="sk-SK" dirty="0" smtClean="0"/>
              <a:t>Nosné faktory, podieľajúce sa na nezrelosti nervového systému- príčina mnohých dysfunkcií</a:t>
            </a:r>
          </a:p>
          <a:p>
            <a:endParaRPr lang="sk-SK"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Čo sa deje pri skríženej </a:t>
            </a:r>
            <a:r>
              <a:rPr lang="sk-SK" dirty="0" err="1" smtClean="0"/>
              <a:t>lateralite</a:t>
            </a:r>
            <a:r>
              <a:rPr lang="sk-SK" dirty="0" smtClean="0"/>
              <a:t>?</a:t>
            </a:r>
            <a:endParaRPr lang="sk-SK" dirty="0"/>
          </a:p>
        </p:txBody>
      </p:sp>
      <p:sp>
        <p:nvSpPr>
          <p:cNvPr id="3" name="Zástupný symbol obsahu 2"/>
          <p:cNvSpPr>
            <a:spLocks noGrp="1"/>
          </p:cNvSpPr>
          <p:nvPr>
            <p:ph idx="1"/>
          </p:nvPr>
        </p:nvSpPr>
        <p:spPr/>
        <p:txBody>
          <a:bodyPr>
            <a:normAutofit fontScale="85000" lnSpcReduction="10000"/>
          </a:bodyPr>
          <a:lstStyle/>
          <a:p>
            <a:pPr>
              <a:buNone/>
            </a:pPr>
            <a:r>
              <a:rPr lang="sk-SK" dirty="0" smtClean="0"/>
              <a:t>Pravák s dominantným ľavým okom číta- informácie, zakódované do nervových vzruchov, idú do centra zraku v pravej hemisfére. Nie je vybavená na spracovanie reči- prehodí ich do ľavej hemisféry, kde dochádza k ich pochopeniu. Je to cesta dlhá a zložitá- chyby v dekódovaní- dieťa vynechá písmeno, dĺžeň...</a:t>
            </a:r>
          </a:p>
          <a:p>
            <a:pPr>
              <a:buNone/>
            </a:pPr>
            <a:r>
              <a:rPr lang="sk-SK" dirty="0" smtClean="0"/>
              <a:t>Opačný typ skríženej </a:t>
            </a:r>
            <a:r>
              <a:rPr lang="sk-SK" dirty="0" err="1" smtClean="0"/>
              <a:t>laterality</a:t>
            </a:r>
            <a:r>
              <a:rPr lang="sk-SK" dirty="0" smtClean="0"/>
              <a:t> (dominantná ruka ľavá, oko pravé)- praktické činnosti sú mnohonásobne ťažšie</a:t>
            </a:r>
          </a:p>
          <a:p>
            <a:pPr>
              <a:buNone/>
            </a:pPr>
            <a:endParaRPr lang="sk-SK" dirty="0" smtClean="0"/>
          </a:p>
          <a:p>
            <a:pPr>
              <a:buNone/>
            </a:pPr>
            <a:r>
              <a:rPr lang="sk-SK" dirty="0" smtClean="0"/>
              <a:t>- nemusí to byť vždy komplikujúcim faktorom výkonu, u niekoho sa na to za celý život nepríde (M. </a:t>
            </a:r>
            <a:r>
              <a:rPr lang="sk-SK" dirty="0" err="1" smtClean="0"/>
              <a:t>Hlaváčková</a:t>
            </a:r>
            <a:r>
              <a:rPr lang="sk-SK" dirty="0" smtClean="0"/>
              <a:t>)</a:t>
            </a:r>
          </a:p>
          <a:p>
            <a:endParaRPr lang="sk-SK"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Prejavy skríženej </a:t>
            </a:r>
            <a:r>
              <a:rPr lang="sk-SK" dirty="0" err="1" smtClean="0"/>
              <a:t>laterality</a:t>
            </a:r>
            <a:endParaRPr lang="sk-SK" dirty="0"/>
          </a:p>
        </p:txBody>
      </p:sp>
      <p:sp>
        <p:nvSpPr>
          <p:cNvPr id="3" name="Zástupný symbol obsahu 2"/>
          <p:cNvSpPr>
            <a:spLocks noGrp="1"/>
          </p:cNvSpPr>
          <p:nvPr>
            <p:ph idx="1"/>
          </p:nvPr>
        </p:nvSpPr>
        <p:spPr/>
        <p:txBody>
          <a:bodyPr>
            <a:normAutofit lnSpcReduction="10000"/>
          </a:bodyPr>
          <a:lstStyle/>
          <a:p>
            <a:r>
              <a:rPr lang="sk-SK" dirty="0" smtClean="0"/>
              <a:t>Veľké písmo</a:t>
            </a:r>
          </a:p>
          <a:p>
            <a:r>
              <a:rPr lang="sk-SK" dirty="0" smtClean="0"/>
              <a:t>Zrkadlové písmo</a:t>
            </a:r>
          </a:p>
          <a:p>
            <a:r>
              <a:rPr lang="sk-SK" dirty="0" smtClean="0"/>
              <a:t>Vybočovanie z riadka</a:t>
            </a:r>
          </a:p>
          <a:p>
            <a:r>
              <a:rPr lang="sk-SK" dirty="0" smtClean="0"/>
              <a:t>Písanie pod riadok</a:t>
            </a:r>
          </a:p>
          <a:p>
            <a:r>
              <a:rPr lang="sk-SK" dirty="0" smtClean="0"/>
              <a:t>Problémy s rozlišovaním písmen</a:t>
            </a:r>
          </a:p>
          <a:p>
            <a:r>
              <a:rPr lang="sk-SK" dirty="0" smtClean="0"/>
              <a:t>Pomalé tempo pri čítaní, písaní, počítaní</a:t>
            </a:r>
          </a:p>
          <a:p>
            <a:r>
              <a:rPr lang="sk-SK" dirty="0" smtClean="0"/>
              <a:t>Ťažkosti pri opise a prepise</a:t>
            </a:r>
          </a:p>
          <a:p>
            <a:r>
              <a:rPr lang="sk-SK" dirty="0" smtClean="0"/>
              <a:t>Ťažkosti s pravo- ľavou orientáciou</a:t>
            </a:r>
          </a:p>
          <a:p>
            <a:pPr>
              <a:buNone/>
            </a:pPr>
            <a:endParaRPr lang="sk-SK" sz="20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výskum</a:t>
            </a:r>
            <a:endParaRPr lang="sk-SK" dirty="0"/>
          </a:p>
        </p:txBody>
      </p:sp>
      <p:sp>
        <p:nvSpPr>
          <p:cNvPr id="3" name="Zástupný symbol obsahu 2"/>
          <p:cNvSpPr>
            <a:spLocks noGrp="1"/>
          </p:cNvSpPr>
          <p:nvPr>
            <p:ph idx="1"/>
          </p:nvPr>
        </p:nvSpPr>
        <p:spPr/>
        <p:txBody>
          <a:bodyPr/>
          <a:lstStyle/>
          <a:p>
            <a:pPr>
              <a:buNone/>
            </a:pPr>
            <a:r>
              <a:rPr lang="sk-SK" dirty="0" smtClean="0"/>
              <a:t>47 žiakov so skríženou </a:t>
            </a:r>
            <a:r>
              <a:rPr lang="sk-SK" dirty="0" err="1" smtClean="0"/>
              <a:t>lateralitou</a:t>
            </a:r>
            <a:r>
              <a:rPr lang="sk-SK" dirty="0" smtClean="0"/>
              <a:t>- 85% z nich malo poruchy učenia alebo správania</a:t>
            </a:r>
          </a:p>
          <a:p>
            <a:pPr>
              <a:buNone/>
            </a:pPr>
            <a:r>
              <a:rPr lang="sk-SK" dirty="0" smtClean="0"/>
              <a:t>44 zajakavých žiakov- 33 z nich malo skríženú </a:t>
            </a:r>
            <a:r>
              <a:rPr lang="sk-SK" dirty="0" err="1" smtClean="0"/>
              <a:t>lateralitu</a:t>
            </a:r>
            <a:endParaRPr lang="sk-SK" dirty="0" smtClean="0"/>
          </a:p>
          <a:p>
            <a:pPr>
              <a:buNone/>
            </a:pPr>
            <a:endParaRPr lang="sk-SK"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Čo s tým?</a:t>
            </a:r>
            <a:endParaRPr lang="sk-SK" dirty="0"/>
          </a:p>
        </p:txBody>
      </p:sp>
      <p:sp>
        <p:nvSpPr>
          <p:cNvPr id="3" name="Zástupný symbol obsahu 2"/>
          <p:cNvSpPr>
            <a:spLocks noGrp="1"/>
          </p:cNvSpPr>
          <p:nvPr>
            <p:ph idx="1"/>
          </p:nvPr>
        </p:nvSpPr>
        <p:spPr/>
        <p:txBody>
          <a:bodyPr/>
          <a:lstStyle/>
          <a:p>
            <a:r>
              <a:rPr lang="sk-SK" dirty="0" smtClean="0"/>
              <a:t>Cvičenie podporujúce hrubú a jemnú motoriku</a:t>
            </a:r>
          </a:p>
          <a:p>
            <a:r>
              <a:rPr lang="sk-SK" dirty="0" smtClean="0"/>
              <a:t>Bilaterálna integrácia</a:t>
            </a:r>
          </a:p>
          <a:p>
            <a:r>
              <a:rPr lang="sk-SK" dirty="0" smtClean="0"/>
              <a:t>INPP terapia</a:t>
            </a:r>
          </a:p>
          <a:p>
            <a:r>
              <a:rPr lang="sk-SK" dirty="0" smtClean="0"/>
              <a:t>Aktivity na rozvíjanie orientácie v 2D priestore</a:t>
            </a:r>
            <a:endParaRPr lang="sk-SK" dirty="0"/>
          </a:p>
        </p:txBody>
      </p:sp>
      <p:sp>
        <p:nvSpPr>
          <p:cNvPr id="4" name="Obdĺžnik 3"/>
          <p:cNvSpPr/>
          <p:nvPr/>
        </p:nvSpPr>
        <p:spPr>
          <a:xfrm>
            <a:off x="2286000" y="3861048"/>
            <a:ext cx="4662264" cy="1938992"/>
          </a:xfrm>
          <a:prstGeom prst="rect">
            <a:avLst/>
          </a:prstGeom>
        </p:spPr>
        <p:txBody>
          <a:bodyPr wrap="square">
            <a:spAutoFit/>
          </a:bodyPr>
          <a:lstStyle/>
          <a:p>
            <a:pPr>
              <a:buNone/>
            </a:pPr>
            <a:r>
              <a:rPr lang="sk-SK" sz="2400" dirty="0" smtClean="0"/>
              <a:t>Príklad na vytvorenie zmyslovej cestičky:</a:t>
            </a:r>
            <a:endParaRPr lang="sk-SK" sz="2400" u="sng" dirty="0" smtClean="0">
              <a:hlinkClick r:id="rId2"/>
            </a:endParaRPr>
          </a:p>
          <a:p>
            <a:pPr>
              <a:buNone/>
            </a:pPr>
            <a:r>
              <a:rPr lang="sk-SK" sz="2400" u="sng" dirty="0" smtClean="0">
                <a:hlinkClick r:id="rId2"/>
              </a:rPr>
              <a:t>https://www.rodina.cz/scripts/galerie/media.asp?id=10056&amp;from_tag=vyber-</a:t>
            </a:r>
            <a:r>
              <a:rPr lang="sk-SK" sz="2400" u="sng" dirty="0" smtClean="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sk-SK" dirty="0" smtClean="0"/>
              <a:t>Hemisféry</a:t>
            </a:r>
            <a:endParaRPr lang="sk-SK" dirty="0"/>
          </a:p>
        </p:txBody>
      </p:sp>
      <p:sp>
        <p:nvSpPr>
          <p:cNvPr id="6" name="Zástupný symbol obsahu 5"/>
          <p:cNvSpPr>
            <a:spLocks noGrp="1"/>
          </p:cNvSpPr>
          <p:nvPr>
            <p:ph sz="half" idx="1"/>
          </p:nvPr>
        </p:nvSpPr>
        <p:spPr/>
        <p:txBody>
          <a:bodyPr>
            <a:normAutofit/>
          </a:bodyPr>
          <a:lstStyle/>
          <a:p>
            <a:pPr>
              <a:buNone/>
            </a:pPr>
            <a:r>
              <a:rPr lang="sk-SK" b="1" dirty="0" smtClean="0"/>
              <a:t>Pravá</a:t>
            </a:r>
          </a:p>
          <a:p>
            <a:r>
              <a:rPr lang="sk-SK" b="1" dirty="0" smtClean="0"/>
              <a:t>Intuitívna, syntetická</a:t>
            </a:r>
          </a:p>
          <a:p>
            <a:r>
              <a:rPr lang="sk-SK" b="1" dirty="0" smtClean="0"/>
              <a:t>Hemisféra kreativity, emócií</a:t>
            </a:r>
          </a:p>
          <a:p>
            <a:r>
              <a:rPr lang="sk-SK" b="1" dirty="0" smtClean="0"/>
              <a:t>Informácie spracováva komplexne</a:t>
            </a:r>
          </a:p>
          <a:p>
            <a:endParaRPr lang="sk-SK" b="1" dirty="0"/>
          </a:p>
        </p:txBody>
      </p:sp>
      <p:sp>
        <p:nvSpPr>
          <p:cNvPr id="5" name="Zástupný symbol obsahu 4"/>
          <p:cNvSpPr>
            <a:spLocks noGrp="1"/>
          </p:cNvSpPr>
          <p:nvPr>
            <p:ph sz="half" idx="2"/>
          </p:nvPr>
        </p:nvSpPr>
        <p:spPr/>
        <p:txBody>
          <a:bodyPr>
            <a:normAutofit/>
          </a:bodyPr>
          <a:lstStyle/>
          <a:p>
            <a:pPr>
              <a:buNone/>
            </a:pPr>
            <a:r>
              <a:rPr lang="sk-SK" b="1" dirty="0" smtClean="0"/>
              <a:t>Ľavá</a:t>
            </a:r>
          </a:p>
          <a:p>
            <a:r>
              <a:rPr lang="sk-SK" b="1" dirty="0" smtClean="0"/>
              <a:t>Racionálna, analytická</a:t>
            </a:r>
          </a:p>
          <a:p>
            <a:r>
              <a:rPr lang="sk-SK" b="1" dirty="0" smtClean="0"/>
              <a:t>Zameraná na jazyk a komunikáciu</a:t>
            </a:r>
          </a:p>
          <a:p>
            <a:r>
              <a:rPr lang="sk-SK" b="1" dirty="0" smtClean="0"/>
              <a:t>Spracováva informácie krok za krokom</a:t>
            </a:r>
            <a:endParaRPr lang="sk-SK"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sk-SK" dirty="0" err="1" smtClean="0"/>
              <a:t>Neurofyziológ</a:t>
            </a:r>
            <a:r>
              <a:rPr lang="sk-SK" dirty="0" smtClean="0"/>
              <a:t>- R. W. </a:t>
            </a:r>
            <a:r>
              <a:rPr lang="sk-SK" dirty="0" err="1" smtClean="0"/>
              <a:t>SPerry</a:t>
            </a:r>
            <a:endParaRPr lang="sk-SK" dirty="0"/>
          </a:p>
        </p:txBody>
      </p:sp>
      <p:sp>
        <p:nvSpPr>
          <p:cNvPr id="6" name="Zástupný symbol obsahu 5"/>
          <p:cNvSpPr>
            <a:spLocks noGrp="1"/>
          </p:cNvSpPr>
          <p:nvPr>
            <p:ph idx="1"/>
          </p:nvPr>
        </p:nvSpPr>
        <p:spPr/>
        <p:txBody>
          <a:bodyPr/>
          <a:lstStyle/>
          <a:p>
            <a:r>
              <a:rPr lang="sk-SK" dirty="0" smtClean="0"/>
              <a:t>1968- dokázal odlišné funkcie hemisfér</a:t>
            </a:r>
          </a:p>
          <a:p>
            <a:r>
              <a:rPr lang="sk-SK" dirty="0" smtClean="0"/>
              <a:t>1981- dostal za to Nobelovu cenu</a:t>
            </a:r>
          </a:p>
          <a:p>
            <a:endParaRPr lang="sk-SK" dirty="0" smtClean="0"/>
          </a:p>
          <a:p>
            <a:pPr>
              <a:buNone/>
            </a:pPr>
            <a:r>
              <a:rPr lang="sk-SK" dirty="0" smtClean="0"/>
              <a:t>Ak dobre spolupracujú, dopĺňajú sa, výkon mozgu sa zvyšuje a zlepšuje sa aj schopnosť učenia</a:t>
            </a:r>
            <a:endParaRPr lang="sk-SK"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Aktivity na prepojenie pravej a ľavej mozgovej hemisféry</a:t>
            </a:r>
            <a:endParaRPr lang="sk-SK" dirty="0"/>
          </a:p>
        </p:txBody>
      </p:sp>
      <p:sp>
        <p:nvSpPr>
          <p:cNvPr id="3" name="Zástupný symbol obsahu 2"/>
          <p:cNvSpPr>
            <a:spLocks noGrp="1"/>
          </p:cNvSpPr>
          <p:nvPr>
            <p:ph idx="1"/>
          </p:nvPr>
        </p:nvSpPr>
        <p:spPr/>
        <p:txBody>
          <a:bodyPr>
            <a:normAutofit fontScale="62500" lnSpcReduction="20000"/>
          </a:bodyPr>
          <a:lstStyle/>
          <a:p>
            <a:r>
              <a:rPr lang="sk-SK" b="1" dirty="0" smtClean="0"/>
              <a:t>Nekonečno na papieri</a:t>
            </a:r>
          </a:p>
          <a:p>
            <a:r>
              <a:rPr lang="sk-SK" dirty="0" smtClean="0"/>
              <a:t>Ležatú osmičku môžeme kresliť na papier. Nakreslíme ju čo najväčšiu, využijeme minimálne formát A4, môžeme použiť aj tabuľu. Stred osmičky máme pred stredom svojho tela, osmičku začneme kresliť smerom nahor na ľubovoľnú stranu. Ceruzku držíme oboma rukami. Očami sledujeme miesto, na ktorom práve kreslíme, a tak aj očami kreslíme osmičku. Niekoľkokrát osmičku obkreslíme.</a:t>
            </a:r>
          </a:p>
          <a:p>
            <a:r>
              <a:rPr lang="sk-SK" b="1" dirty="0" smtClean="0"/>
              <a:t>Nekonečno v pohybe</a:t>
            </a:r>
          </a:p>
          <a:p>
            <a:r>
              <a:rPr lang="sk-SK" dirty="0" smtClean="0"/>
              <a:t>Spojíme dlane, paže natiahneme pred seba a vo vzduchu pred sebou kreslíme veľkú ležatú osmičku. Pozeráme sa na končeky prstov a očami sledujeme pohyby rúk. Niekoľkokrát opakujeme.</a:t>
            </a:r>
          </a:p>
          <a:p>
            <a:r>
              <a:rPr lang="sk-SK" b="1" dirty="0" smtClean="0"/>
              <a:t>Nekonečno očami</a:t>
            </a:r>
          </a:p>
          <a:p>
            <a:r>
              <a:rPr lang="sk-SK" dirty="0" smtClean="0"/>
              <a:t>Ležatú osmičku kreslíme len očami. Hlavou nehýbeme, hýbeme iba očami a osmičku sa opäť snažíme robiť čo najväčšiu. Opakujeme niekoľkokrát. Toto cvičenie je prospešné aj pre naše oči, keď sú unavené alebo v nich cítime strnulosť, napríklad pri práci na počítači.</a:t>
            </a:r>
          </a:p>
          <a:p>
            <a:endParaRPr lang="sk-SK"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estovanie">
  <a:themeElements>
    <a:clrScheme name="Cestovani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estovani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Cestovani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201</TotalTime>
  <Words>397</Words>
  <Application>Microsoft Office PowerPoint</Application>
  <PresentationFormat>Prezentácia na obrazovke (4:3)</PresentationFormat>
  <Paragraphs>78</Paragraphs>
  <Slides>11</Slides>
  <Notes>0</Notes>
  <HiddenSlides>0</HiddenSlides>
  <MMClips>0</MMClips>
  <ScaleCrop>false</ScaleCrop>
  <HeadingPairs>
    <vt:vector size="6" baseType="variant">
      <vt:variant>
        <vt:lpstr>Použité písma</vt:lpstr>
      </vt:variant>
      <vt:variant>
        <vt:i4>3</vt:i4>
      </vt:variant>
      <vt:variant>
        <vt:lpstr>Motív</vt:lpstr>
      </vt:variant>
      <vt:variant>
        <vt:i4>1</vt:i4>
      </vt:variant>
      <vt:variant>
        <vt:lpstr>Nadpisy snímok</vt:lpstr>
      </vt:variant>
      <vt:variant>
        <vt:i4>11</vt:i4>
      </vt:variant>
    </vt:vector>
  </HeadingPairs>
  <TitlesOfParts>
    <vt:vector size="15" baseType="lpstr">
      <vt:lpstr>Franklin Gothic Book</vt:lpstr>
      <vt:lpstr>Franklin Gothic Medium</vt:lpstr>
      <vt:lpstr>Wingdings 2</vt:lpstr>
      <vt:lpstr>Cestovanie</vt:lpstr>
      <vt:lpstr>Skrížená lateralita a jej vplyv  na školský výkon dieťaťa</vt:lpstr>
      <vt:lpstr>Lateralita</vt:lpstr>
      <vt:lpstr>Čo sa deje pri skríženej lateralite?</vt:lpstr>
      <vt:lpstr>Prejavy skríženej laterality</vt:lpstr>
      <vt:lpstr>výskum</vt:lpstr>
      <vt:lpstr>Čo s tým?</vt:lpstr>
      <vt:lpstr>Hemisféry</vt:lpstr>
      <vt:lpstr>Neurofyziológ- R. W. SPerry</vt:lpstr>
      <vt:lpstr>Aktivity na prepojenie pravej a ľavej mozgovej hemisféry</vt:lpstr>
      <vt:lpstr>Prezentácia programu PowerPoint</vt:lpstr>
      <vt:lpstr>Ďakujem za pozornosť</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Skrížená lateralita a jej vplyv  na školský výkon dieťaťa</dc:title>
  <dc:creator>Katarina Ivaničová</dc:creator>
  <cp:lastModifiedBy>Poradna</cp:lastModifiedBy>
  <cp:revision>30</cp:revision>
  <dcterms:created xsi:type="dcterms:W3CDTF">2020-03-01T18:45:50Z</dcterms:created>
  <dcterms:modified xsi:type="dcterms:W3CDTF">2020-04-08T11:41:36Z</dcterms:modified>
</cp:coreProperties>
</file>